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37" r:id="rId3"/>
    <p:sldId id="462" r:id="rId4"/>
    <p:sldId id="377" r:id="rId5"/>
    <p:sldId id="381" r:id="rId6"/>
    <p:sldId id="432" r:id="rId7"/>
    <p:sldId id="302" r:id="rId8"/>
    <p:sldId id="304" r:id="rId9"/>
    <p:sldId id="307" r:id="rId10"/>
    <p:sldId id="393" r:id="rId11"/>
    <p:sldId id="463" r:id="rId12"/>
    <p:sldId id="385" r:id="rId13"/>
    <p:sldId id="311" r:id="rId14"/>
    <p:sldId id="314" r:id="rId15"/>
    <p:sldId id="316" r:id="rId16"/>
    <p:sldId id="318" r:id="rId17"/>
    <p:sldId id="394" r:id="rId18"/>
    <p:sldId id="464" r:id="rId19"/>
    <p:sldId id="291" r:id="rId20"/>
    <p:sldId id="298" r:id="rId21"/>
    <p:sldId id="388" r:id="rId22"/>
    <p:sldId id="330" r:id="rId23"/>
    <p:sldId id="331" r:id="rId24"/>
    <p:sldId id="425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6B"/>
    <a:srgbClr val="FF9300"/>
    <a:srgbClr val="00FA00"/>
    <a:srgbClr val="0432FF"/>
    <a:srgbClr val="000000"/>
    <a:srgbClr val="942092"/>
    <a:srgbClr val="00B050"/>
    <a:srgbClr val="93A299"/>
    <a:srgbClr val="653A34"/>
    <a:srgbClr val="915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6418" autoAdjust="0"/>
  </p:normalViewPr>
  <p:slideViewPr>
    <p:cSldViewPr snapToGrid="0">
      <p:cViewPr>
        <p:scale>
          <a:sx n="81" d="100"/>
          <a:sy n="81" d="100"/>
        </p:scale>
        <p:origin x="-96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6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74AC-01A9-42B0-B248-C1D2FF3BCB7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DD06F-8E3A-4BF7-9257-B5D32B8ED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D06F-8E3A-4BF7-9257-B5D32B8ED5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D06F-8E3A-4BF7-9257-B5D32B8ED5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D06F-8E3A-4BF7-9257-B5D32B8ED5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34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DD06F-8E3A-4BF7-9257-B5D32B8ED5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8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D06F-8E3A-4BF7-9257-B5D32B8ED5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4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7F0D896-034E-4146-A2F2-CC1F3F338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5E6BB299-789E-43F2-A3B3-AF375FF31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8D57559C-C182-4C5F-BACA-E419BAD5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C784-D8A1-4A3E-9506-B20A06051D4F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5BE12AA-1717-4586-B1F4-4900AF8F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7BA1747E-ED25-4D61-8C5A-667DD721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5164A62-832E-4E46-92C7-0842155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C8695FBA-C79E-46B4-89EF-B0F3783DB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4ECC6E8-FE09-4181-A1DB-A9E2703E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1A4B-DAFB-4C66-8AD3-BB3CA45404F3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133CFBD-8300-4399-9CA7-86EE9398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71E7711-E54F-442F-98C0-DD2EDE8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84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E618CA5B-7A6C-43D5-AA9E-899015DEC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F1A5A5C4-EFC2-497B-AFEF-18FDCBAB3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DCE3684-72DF-43F0-8276-FFFC887D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8F3D-B842-468A-AB86-243B4D4DC600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7F5122B-294F-47B1-B27F-ED0347F5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C7C1E8D-5138-4732-8AEB-90750BFB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7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916DFD2-F7C3-416F-B2E2-7526E12F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8894460-904B-44DC-8258-6EBAFC88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203DB8E-371F-41C7-B41B-883538AE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0F10-4621-46DD-B475-6B4D93DA312D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19D5C51-BA7E-4093-907D-7E3F3EC7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D048919-0B2A-4624-855F-B710C0BD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70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F1476D-7C74-4BE9-A286-AF4A0B1E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FD3F146-7410-4230-8C7F-327FA97EC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FD70025-8AB0-4089-A603-AA1B5240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DCCB-546C-4E90-AB4D-6610E89FFE3F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3385E36-A129-4E4A-B4A1-4612DA24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11CDEBD-1C4D-461E-8EFC-3F893297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77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704BF31-BFC6-4A1C-A47C-8418009C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CE6D0A5-2DAB-453B-8AE5-C8D18DA6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9C245EE-7DBA-4D54-AB10-11F2A7557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8840E4A5-674C-4F24-8C27-A3F36F56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63B3-FEF3-405E-B8B1-E88043CD6B38}" type="datetime1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E6599EB7-6374-48B7-BF04-40EFAE6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9F0A956C-6C79-4C58-A99E-B0BCB7E9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65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E2EADC3-A75B-41E2-9E7A-0BFA8150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DBB47B20-9A31-4596-9BFD-1FA0E26CA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9BA53C00-D809-4A1A-8A22-E8883C6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DCE8EFD2-6281-4632-8E69-943804C35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E3E9EA8-59B2-426E-A37D-7C0CB40F3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FEBD01E-9338-46DA-9EE9-0C08D7C2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E622-26C1-448B-9406-7B6F293DFFA4}" type="datetime1">
              <a:rPr lang="it-IT" smtClean="0"/>
              <a:t>10/01/2022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344FBF6D-F38A-4D75-A79F-75C06534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A0D89E27-FC46-48A7-80B3-CBA9023B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87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29C9E79-CD60-4C1A-9E1C-4E4EC325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FA80325-12C7-41AB-93AD-32246E1C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DA39-D479-4E96-8E4F-297C57935BB5}" type="datetime1">
              <a:rPr lang="it-IT" smtClean="0"/>
              <a:t>10/01/2022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8108F3E5-190C-479F-99D4-6D45BDDD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5AD6D61D-7568-4583-A9AD-3397DE8F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39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0A3C5ADC-90ED-41AB-947A-34B29ECE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6A5F-CCA4-498A-B9EF-C4AA39684B0F}" type="datetime1">
              <a:rPr lang="it-IT" smtClean="0"/>
              <a:t>10/01/2022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2D47EFE7-DF96-44EB-A0BB-C16DD888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12235E3-F121-419C-B992-9E5BC40A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5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F177CC7-CA26-4CD5-B63F-C1BE0239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61FCCDC-A452-4CF5-911F-6F2A9BF0C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734B1AE7-6151-4C33-9E0C-EBB2E5FE7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7B6FF60-5214-432E-BB09-3B19C5BA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F49-7656-4BD5-A321-810051C7C883}" type="datetime1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1FCF8860-58D3-4C06-A513-DEC3DB11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60084DE-69A9-4ED9-B87B-E693D879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91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82C261F-580B-448F-A0F9-2AF47F1B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A9D2D3ED-6588-4A3E-8D14-9CDE8C8FE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AD96520-B85A-4895-ABBD-1DD228A73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40245B7-80BE-4E0F-B150-35EDEC173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71738-035A-4B77-8BF5-C68F62123B5A}" type="datetime1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BC1FEA95-EAB5-4654-AA73-A0A2E1AE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1D96B98-FC7F-45B6-AD3B-623F948E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18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26242EDD-B2C3-492F-9AFF-6350F835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19AEB6C6-0585-4BBB-9A6B-A2F222F7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532E6EF-61A3-41D7-AA5D-D8E43299B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762EF-48B4-4748-9C61-487B2558FF3B}" type="datetime1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0132F8C-7AD7-4375-9D15-1F6EDB6C3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1DA58D8-D59B-4148-B858-3B0C5F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34CD-7564-43DD-B282-0E009C15ED9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1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A5CB66-B67D-4319-A78A-0B4D2CDFE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5F6819F-ACE5-419B-9325-AE83576CB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803" y="1165451"/>
            <a:ext cx="9827342" cy="4635410"/>
          </a:xfrm>
          <a:solidFill>
            <a:srgbClr val="00FDFF">
              <a:alpha val="15294"/>
            </a:srgb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600" b="1" dirty="0">
                <a:solidFill>
                  <a:srgbClr val="002060"/>
                </a:solidFill>
              </a:rPr>
              <a:t>歡迎教友選擇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 用教區提供的不同渠道表達意思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en-CA" sz="2600" b="1" dirty="0">
                <a:solidFill>
                  <a:srgbClr val="002060"/>
                </a:solidFill>
              </a:rPr>
              <a:t/>
            </a:r>
            <a:br>
              <a:rPr lang="en-CA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鼓勵團體採用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 各自行之有效，或適切的模式</a:t>
            </a:r>
            <a:r>
              <a:rPr lang="en-US" altLang="zh-TW" sz="2600" b="1" dirty="0">
                <a:solidFill>
                  <a:srgbClr val="002060"/>
                </a:solidFill>
              </a:rPr>
              <a:t>(</a:t>
            </a:r>
            <a:r>
              <a:rPr lang="zh-TW" altLang="en-US" sz="2600" b="1" dirty="0">
                <a:solidFill>
                  <a:srgbClr val="002060"/>
                </a:solidFill>
              </a:rPr>
              <a:t>與共議精神的原則相呼應</a:t>
            </a:r>
            <a:r>
              <a:rPr lang="en-US" altLang="zh-TW" sz="2600" b="1" dirty="0">
                <a:solidFill>
                  <a:srgbClr val="002060"/>
                </a:solidFill>
              </a:rPr>
              <a:t>)</a:t>
            </a:r>
            <a:br>
              <a:rPr lang="en-US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進行諮詢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歡迎團體採用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世界主教代表會議文件提及的「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靈修交談法」</a:t>
            </a:r>
            <a:r>
              <a:rPr lang="zh-TW" altLang="en-US" sz="2600" b="1" dirty="0">
                <a:solidFill>
                  <a:srgbClr val="002060"/>
                </a:solidFill>
              </a:rPr>
              <a:t>進行諮詢</a:t>
            </a:r>
            <a:r>
              <a:rPr lang="en-CA" altLang="zh-TW" sz="2800" dirty="0"/>
              <a:t/>
            </a:r>
            <a:br>
              <a:rPr lang="en-CA" altLang="zh-TW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10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F12F36-312F-134D-A119-68DF41AC8C24}"/>
              </a:ext>
            </a:extLst>
          </p:cNvPr>
          <p:cNvSpPr txBox="1"/>
          <p:nvPr/>
        </p:nvSpPr>
        <p:spPr>
          <a:xfrm>
            <a:off x="2881691" y="342942"/>
            <a:ext cx="681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5837"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32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77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FB96B"/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B96B">
                <a:alpha val="11373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3104" b="13842"/>
          <a:stretch/>
        </p:blipFill>
        <p:spPr>
          <a:xfrm>
            <a:off x="-22762" y="6007"/>
            <a:ext cx="12192000" cy="6851993"/>
          </a:xfrm>
          <a:prstGeom prst="rect">
            <a:avLst/>
          </a:prstGeom>
          <a:blipFill>
            <a:blip r:embed="rId5">
              <a:duotone>
                <a:prstClr val="black"/>
                <a:srgbClr val="FFB96B">
                  <a:alpha val="11373"/>
                  <a:tint val="45000"/>
                  <a:satMod val="400000"/>
                </a:srgbClr>
              </a:duotone>
            </a:blip>
            <a:tile tx="0" ty="0" sx="100000" sy="100000" flip="none" algn="tl"/>
          </a:blip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215212"/>
            <a:ext cx="2580607" cy="139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0450"/>
            <a:ext cx="10796411" cy="251543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853380" y="5609329"/>
            <a:ext cx="2241672" cy="2224292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21209" r="33064" b="21000"/>
          <a:stretch/>
        </p:blipFill>
        <p:spPr bwMode="auto">
          <a:xfrm>
            <a:off x="11246415" y="5910411"/>
            <a:ext cx="829764" cy="815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FA693B-0087-6943-81D0-D9EB4275CFA1}"/>
              </a:ext>
            </a:extLst>
          </p:cNvPr>
          <p:cNvSpPr txBox="1"/>
          <p:nvPr/>
        </p:nvSpPr>
        <p:spPr>
          <a:xfrm>
            <a:off x="3935726" y="117769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</a:t>
            </a:r>
            <a:r>
              <a:rPr lang="zh-TW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39006-DAFE-AF4B-86BB-1E8CF3B5B1DC}"/>
              </a:ext>
            </a:extLst>
          </p:cNvPr>
          <p:cNvSpPr txBox="1"/>
          <p:nvPr/>
        </p:nvSpPr>
        <p:spPr>
          <a:xfrm>
            <a:off x="1806738" y="876501"/>
            <a:ext cx="9828906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簡介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共議性教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三大元素之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一：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營造促進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共議精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神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祈禱氣氛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聖經閱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讀 （供參考）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987425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瑪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25:31-46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；谷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9:38-48</a:t>
            </a:r>
          </a:p>
          <a:p>
            <a:pPr marL="985837">
              <a:lnSpc>
                <a:spcPts val="3000"/>
              </a:lnSpc>
            </a:pP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路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GB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12:35-40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；路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14:12-14</a:t>
            </a:r>
            <a:endParaRPr lang="en-GB" altLang="zh-TW" sz="28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共議同行」的方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法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靈修交談法及交流一般守則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（請閱在此網站的相關資料）</a:t>
            </a:r>
            <a:endParaRPr lang="en-CA" altLang="zh-TW" sz="2800" b="1" dirty="0">
              <a:solidFill>
                <a:srgbClr val="0432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屬於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這範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疇的議題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622300" indent="-3492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問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卷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主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題五至七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請閱在此網站的相關資料）</a:t>
            </a:r>
            <a:endParaRPr lang="en-CA" altLang="zh-TW" sz="28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000"/>
              </a:lnSpc>
              <a:buAutoNum type="arabicPeriod" startAt="4"/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955" r="6122"/>
          <a:stretch/>
        </p:blipFill>
        <p:spPr bwMode="auto">
          <a:xfrm>
            <a:off x="-23593" y="0"/>
            <a:ext cx="1820862" cy="137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925298" y="6356350"/>
            <a:ext cx="428501" cy="365125"/>
          </a:xfrm>
        </p:spPr>
        <p:txBody>
          <a:bodyPr/>
          <a:lstStyle/>
          <a:p>
            <a:fld id="{08B334CD-7564-43DD-B282-0E009C15ED94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88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57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052" y="819395"/>
            <a:ext cx="10172499" cy="5443393"/>
          </a:xfrm>
          <a:solidFill>
            <a:srgbClr val="FF9300">
              <a:alpha val="25000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200" b="1" dirty="0">
                <a:solidFill>
                  <a:srgbClr val="0432FF"/>
                </a:solidFill>
              </a:rPr>
              <a:t>呼籲全體天主子民（</a:t>
            </a:r>
            <a:r>
              <a:rPr lang="zh-CN" altLang="en-US" sz="2200" b="1" dirty="0">
                <a:solidFill>
                  <a:srgbClr val="0432FF"/>
                </a:solidFill>
              </a:rPr>
              <a:t>包括</a:t>
            </a:r>
            <a:r>
              <a:rPr lang="zh-TW" altLang="en-US" sz="2200" b="1" dirty="0">
                <a:solidFill>
                  <a:srgbClr val="0432FF"/>
                </a:solidFill>
              </a:rPr>
              <a:t>平信徒，獻身</a:t>
            </a:r>
            <a:r>
              <a:rPr lang="zh-CN" altLang="en-US" sz="2200" b="1" dirty="0">
                <a:solidFill>
                  <a:srgbClr val="0432FF"/>
                </a:solidFill>
              </a:rPr>
              <a:t>者和</a:t>
            </a:r>
            <a:r>
              <a:rPr lang="zh-TW" altLang="en-US" sz="2200" b="1" dirty="0">
                <a:solidFill>
                  <a:srgbClr val="0432FF"/>
                </a:solidFill>
              </a:rPr>
              <a:t>領受神職者）：</a:t>
            </a:r>
            <a:r>
              <a:rPr lang="en-US" altLang="zh-TW" sz="2200" b="1" dirty="0">
                <a:solidFill>
                  <a:srgbClr val="002060"/>
                </a:solidFill>
              </a:rPr>
              <a:t/>
            </a:r>
            <a:br>
              <a:rPr lang="en-US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</a:t>
            </a:r>
            <a:r>
              <a:rPr lang="zh-TW" altLang="en-US" sz="2200" b="1" dirty="0">
                <a:solidFill>
                  <a:srgbClr val="C00000"/>
                </a:solidFill>
              </a:rPr>
              <a:t>參與這彼此</a:t>
            </a:r>
            <a:r>
              <a:rPr lang="zh-CN" altLang="en-US" sz="2200" b="1" dirty="0">
                <a:solidFill>
                  <a:srgbClr val="C00000"/>
                </a:solidFill>
              </a:rPr>
              <a:t>尊重的深度</a:t>
            </a:r>
            <a:r>
              <a:rPr lang="zh-TW" altLang="en-US" sz="2200" b="1" dirty="0">
                <a:solidFill>
                  <a:srgbClr val="C00000"/>
                </a:solidFill>
              </a:rPr>
              <a:t>聆聽</a:t>
            </a:r>
            <a:r>
              <a:rPr lang="zh-TW" altLang="en-US" sz="2200" b="1" dirty="0">
                <a:solidFill>
                  <a:srgbClr val="002060"/>
                </a:solidFill>
              </a:rPr>
              <a:t>。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這種傾聽也為我們創造空間，</a:t>
            </a:r>
            <a:r>
              <a:rPr lang="zh-TW" altLang="en-US" sz="2200" b="1" dirty="0">
                <a:solidFill>
                  <a:srgbClr val="C00000"/>
                </a:solidFill>
              </a:rPr>
              <a:t>聆聽聖神</a:t>
            </a:r>
            <a:r>
              <a:rPr lang="zh-TW" altLang="en-US" sz="2200" b="1" dirty="0">
                <a:solidFill>
                  <a:srgbClr val="002060"/>
                </a:solidFill>
              </a:rPr>
              <a:t>。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讓聖神帶領我們的心神朝向教會的第三個千年。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en-CA" altLang="zh-TW" sz="2200" b="1" dirty="0">
                <a:solidFill>
                  <a:srgbClr val="0432FF"/>
                </a:solidFill>
              </a:rPr>
              <a:t/>
            </a:r>
            <a:br>
              <a:rPr lang="en-CA" altLang="zh-TW" sz="2200" b="1" dirty="0">
                <a:solidFill>
                  <a:srgbClr val="0432FF"/>
                </a:solidFill>
              </a:rPr>
            </a:br>
            <a:r>
              <a:rPr lang="zh-TW" altLang="en-US" sz="2200" b="1" dirty="0">
                <a:solidFill>
                  <a:srgbClr val="0432FF"/>
                </a:solidFill>
              </a:rPr>
              <a:t>讓全體天主子民參與的基礎：</a:t>
            </a:r>
            <a:r>
              <a:rPr lang="en-CA" altLang="zh-TW" sz="2200" b="1" dirty="0">
                <a:solidFill>
                  <a:srgbClr val="0432FF"/>
                </a:solidFill>
              </a:rPr>
              <a:t/>
            </a:r>
            <a:br>
              <a:rPr lang="en-CA" altLang="zh-TW" sz="2200" b="1" dirty="0">
                <a:solidFill>
                  <a:srgbClr val="0432FF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所有信者均藉著受自聖神的恩典，</a:t>
            </a:r>
            <a:r>
              <a:rPr lang="zh-TW" altLang="en-US" sz="2200" b="1" dirty="0">
                <a:solidFill>
                  <a:srgbClr val="C00000"/>
                </a:solidFill>
              </a:rPr>
              <a:t>蒙召彼此服務</a:t>
            </a:r>
            <a:r>
              <a:rPr lang="zh-TW" altLang="en-US" sz="2200" b="1" dirty="0">
                <a:solidFill>
                  <a:srgbClr val="002060"/>
                </a:solidFill>
              </a:rPr>
              <a:t>。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一個共議性的教會，她擁抱自由且多樣化的成員，他們均被召就牧民決定共同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   祈禱、傾聽、分析、對話、分辨及給予意見，以求盡量吻合上主的旨意。</a:t>
            </a:r>
            <a:r>
              <a:rPr lang="en-CA" altLang="zh-TW" sz="2200" b="1" dirty="0">
                <a:solidFill>
                  <a:srgbClr val="002060"/>
                </a:solidFill>
              </a:rPr>
              <a:t/>
            </a:r>
            <a:br>
              <a:rPr lang="en-CA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</a:t>
            </a:r>
            <a:r>
              <a:rPr lang="en-US" altLang="zh-TW" sz="2200" b="1" dirty="0">
                <a:solidFill>
                  <a:srgbClr val="002060"/>
                </a:solidFill>
              </a:rPr>
              <a:t>-</a:t>
            </a:r>
            <a:r>
              <a:rPr lang="zh-TW" altLang="en-US" sz="2200" b="1" dirty="0">
                <a:solidFill>
                  <a:srgbClr val="002060"/>
                </a:solidFill>
              </a:rPr>
              <a:t> 我們必須付上真正的努力，以確保那在邊緣或感覺被排擠於外的信友參與其中。</a:t>
            </a:r>
            <a:r>
              <a:rPr lang="en-GB" altLang="zh-TW" sz="2200" b="1" dirty="0">
                <a:solidFill>
                  <a:srgbClr val="002060"/>
                </a:solidFill>
              </a:rPr>
              <a:t/>
            </a:r>
            <a:br>
              <a:rPr lang="en-GB" altLang="zh-TW" sz="2200" b="1" dirty="0">
                <a:solidFill>
                  <a:srgbClr val="002060"/>
                </a:solidFill>
              </a:rPr>
            </a:br>
            <a:r>
              <a:rPr lang="en-GB" altLang="zh-TW" sz="2200" b="1" dirty="0">
                <a:solidFill>
                  <a:srgbClr val="002060"/>
                </a:solidFill>
              </a:rPr>
              <a:t/>
            </a:r>
            <a:br>
              <a:rPr lang="en-GB" altLang="zh-TW" sz="2200" b="1" dirty="0">
                <a:solidFill>
                  <a:srgbClr val="002060"/>
                </a:solidFill>
              </a:rPr>
            </a:br>
            <a:r>
              <a:rPr lang="zh-TW" altLang="en-US" sz="2200" b="1" dirty="0">
                <a:solidFill>
                  <a:srgbClr val="002060"/>
                </a:solidFill>
              </a:rPr>
              <a:t>              屬於「</a:t>
            </a:r>
            <a:r>
              <a:rPr lang="zh-TW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參與</a:t>
            </a:r>
            <a:r>
              <a:rPr lang="zh-TW" altLang="en-US" sz="2200" b="1" dirty="0">
                <a:solidFill>
                  <a:srgbClr val="002060"/>
                </a:solidFill>
              </a:rPr>
              <a:t>」元素的核心主題：</a:t>
            </a:r>
            <a:r>
              <a:rPr lang="en-CA" altLang="zh-TW" sz="2200" b="1" dirty="0">
                <a:solidFill>
                  <a:srgbClr val="0432FF"/>
                </a:solidFill>
              </a:rPr>
              <a:t/>
            </a:r>
            <a:br>
              <a:rPr lang="en-CA" altLang="zh-TW" sz="2200" b="1" dirty="0">
                <a:solidFill>
                  <a:srgbClr val="0432FF"/>
                </a:solidFill>
              </a:rPr>
            </a:br>
            <a:r>
              <a:rPr lang="zh-TW" altLang="en-US" sz="2200" b="1" dirty="0">
                <a:solidFill>
                  <a:srgbClr val="0432FF"/>
                </a:solidFill>
              </a:rPr>
              <a:t>              </a:t>
            </a:r>
            <a:r>
              <a:rPr lang="zh-TW" altLang="zh-MO" sz="2200" b="1" dirty="0">
                <a:solidFill>
                  <a:srgbClr val="0432FF"/>
                </a:solidFill>
              </a:rPr>
              <a:t>權</a:t>
            </a:r>
            <a:r>
              <a:rPr lang="zh-TW" altLang="en-US" sz="2200" b="1" dirty="0">
                <a:solidFill>
                  <a:srgbClr val="0432FF"/>
                </a:solidFill>
              </a:rPr>
              <a:t>力</a:t>
            </a:r>
            <a:r>
              <a:rPr lang="zh-TW" altLang="zh-MO" sz="2200" b="1" dirty="0">
                <a:solidFill>
                  <a:srgbClr val="0432FF"/>
                </a:solidFill>
              </a:rPr>
              <a:t>和參與</a:t>
            </a:r>
            <a:r>
              <a:rPr lang="zh-TW" altLang="en-US" sz="2200" b="1" dirty="0">
                <a:solidFill>
                  <a:srgbClr val="0432FF"/>
                </a:solidFill>
              </a:rPr>
              <a:t>、明</a:t>
            </a:r>
            <a:r>
              <a:rPr lang="zh-TW" altLang="zh-MO" sz="2200" b="1" dirty="0">
                <a:solidFill>
                  <a:srgbClr val="0432FF"/>
                </a:solidFill>
              </a:rPr>
              <a:t>辨與決定</a:t>
            </a:r>
            <a:r>
              <a:rPr lang="zh-TW" altLang="en-US" sz="2200" b="1" dirty="0">
                <a:solidFill>
                  <a:srgbClr val="0432FF"/>
                </a:solidFill>
              </a:rPr>
              <a:t>、</a:t>
            </a:r>
            <a:r>
              <a:rPr lang="zh-TW" altLang="zh-MO" sz="2200" b="1" dirty="0">
                <a:solidFill>
                  <a:srgbClr val="0432FF"/>
                </a:solidFill>
              </a:rPr>
              <a:t>培育我們的共議精神</a:t>
            </a:r>
            <a:endParaRPr lang="en-US" sz="2200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12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BCD016-53E3-9248-8C9A-0742CABDC159}"/>
              </a:ext>
            </a:extLst>
          </p:cNvPr>
          <p:cNvSpPr txBox="1"/>
          <p:nvPr/>
        </p:nvSpPr>
        <p:spPr>
          <a:xfrm>
            <a:off x="3512069" y="-103515"/>
            <a:ext cx="6275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參與</a:t>
            </a:r>
            <a:r>
              <a:rPr lang="en-GB" altLang="zh-TW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/>
            </a:r>
            <a:br>
              <a:rPr lang="en-GB" altLang="zh-TW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</a:br>
            <a:r>
              <a:rPr lang="zh-TW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「共議性教會」的第二項主要元素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4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CFE8B8-94EB-534B-8E25-CFB8233B2438}"/>
              </a:ext>
            </a:extLst>
          </p:cNvPr>
          <p:cNvSpPr txBox="1"/>
          <p:nvPr/>
        </p:nvSpPr>
        <p:spPr>
          <a:xfrm>
            <a:off x="1495168" y="192127"/>
            <a:ext cx="10515600" cy="6637779"/>
          </a:xfrm>
          <a:prstGeom prst="rect">
            <a:avLst/>
          </a:prstGeom>
          <a:solidFill>
            <a:srgbClr val="FF9300">
              <a:alpha val="1490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瑪竇福音 </a:t>
            </a:r>
            <a:r>
              <a:rPr lang="en-US" altLang="zh-TW" b="1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25</a:t>
            </a:r>
            <a:r>
              <a:rPr lang="zh-TW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章 </a:t>
            </a:r>
            <a:r>
              <a:rPr lang="en-US" altLang="zh-TW" b="1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31-46</a:t>
            </a:r>
            <a:r>
              <a:rPr lang="zh-TW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節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b="1" dirty="0"/>
              <a:t>31.</a:t>
            </a:r>
            <a:r>
              <a:rPr lang="zh-TW" altLang="en-US" b="1" dirty="0"/>
              <a:t> 當人子在自己的光榮中，與眾天使一同降來時，那時，衪要坐在光榮的寶座上，</a:t>
            </a:r>
            <a:br>
              <a:rPr lang="zh-TW" altLang="en-US" b="1" dirty="0"/>
            </a:br>
            <a:r>
              <a:rPr lang="en-US" altLang="zh-TW" b="1" dirty="0"/>
              <a:t>32.</a:t>
            </a:r>
            <a:r>
              <a:rPr lang="zh-TW" altLang="en-US" b="1" dirty="0"/>
              <a:t> 一切的民族，都要聚在衪面前； 衪要把他們彼此分開，如同牧人分開綿羊和山羊一樣：</a:t>
            </a:r>
            <a:br>
              <a:rPr lang="zh-TW" altLang="en-US" b="1" dirty="0"/>
            </a:br>
            <a:r>
              <a:rPr lang="en-US" altLang="zh-TW" b="1" dirty="0"/>
              <a:t>33.</a:t>
            </a:r>
            <a:r>
              <a:rPr lang="zh-TW" altLang="en-US" b="1" dirty="0"/>
              <a:t> 把綿羊放在自己的右邊，山羊在左邊。</a:t>
            </a:r>
            <a:br>
              <a:rPr lang="zh-TW" altLang="en-US" b="1" dirty="0"/>
            </a:br>
            <a:r>
              <a:rPr lang="en-US" altLang="zh-TW" b="1" dirty="0"/>
              <a:t>34.</a:t>
            </a:r>
            <a:r>
              <a:rPr lang="zh-TW" altLang="en-US" b="1" dirty="0"/>
              <a:t> 那時， 君王要對那些在衪右邊的說：我父所祝福的，你們來吧</a:t>
            </a:r>
            <a:r>
              <a:rPr lang="en-US" altLang="zh-TW" b="1" dirty="0"/>
              <a:t>!</a:t>
            </a:r>
            <a:r>
              <a:rPr lang="zh-TW" altLang="en-US" b="1" dirty="0"/>
              <a:t>承受自創世以來，給你們預備了               </a:t>
            </a:r>
            <a:r>
              <a:rPr lang="en-US" altLang="zh-TW" b="1" dirty="0"/>
              <a:t>  </a:t>
            </a:r>
          </a:p>
          <a:p>
            <a:pPr>
              <a:lnSpc>
                <a:spcPts val="25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的國度吧</a:t>
            </a:r>
            <a:r>
              <a:rPr lang="en-US" altLang="zh-TW" b="1" dirty="0"/>
              <a:t>!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35.</a:t>
            </a:r>
            <a:r>
              <a:rPr lang="zh-TW" altLang="en-US" b="1" dirty="0"/>
              <a:t> 因為我餓了，你們給了我吃的；我渴了，你們給了我喝的；我作客，你們收留了我；</a:t>
            </a:r>
            <a:br>
              <a:rPr lang="zh-TW" altLang="en-US" b="1" dirty="0"/>
            </a:br>
            <a:r>
              <a:rPr lang="en-US" altLang="zh-TW" b="1" dirty="0"/>
              <a:t>36.</a:t>
            </a:r>
            <a:r>
              <a:rPr lang="zh-TW" altLang="en-US" b="1" dirty="0"/>
              <a:t> 我赤身露體，你們給了我穿的；我患病，你們看顧了我；我在監裏，你們來探望了我。</a:t>
            </a:r>
            <a:br>
              <a:rPr lang="zh-TW" altLang="en-US" b="1" dirty="0"/>
            </a:br>
            <a:r>
              <a:rPr lang="en-US" altLang="zh-TW" b="1" dirty="0"/>
              <a:t>37.</a:t>
            </a:r>
            <a:r>
              <a:rPr lang="zh-TW" altLang="en-US" b="1" dirty="0"/>
              <a:t> 那時，義人回答衪說：主啊</a:t>
            </a:r>
            <a:r>
              <a:rPr lang="en-US" altLang="zh-TW" b="1" dirty="0"/>
              <a:t>! </a:t>
            </a:r>
            <a:r>
              <a:rPr lang="zh-TW" altLang="en-US" b="1" dirty="0"/>
              <a:t>我們什麼時候見了你饑餓而供養了你，或口渴而給了你喝的</a:t>
            </a:r>
            <a:r>
              <a:rPr lang="en-US" altLang="zh-TW" b="1" dirty="0"/>
              <a:t>?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38.</a:t>
            </a:r>
            <a:r>
              <a:rPr lang="zh-TW" altLang="en-US" b="1" dirty="0"/>
              <a:t> 我們什麼時候見了你作客，而收留了你， 或赤身露體而給了你穿的 </a:t>
            </a:r>
            <a:r>
              <a:rPr lang="en-US" altLang="zh-TW" b="1" dirty="0"/>
              <a:t>?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39.</a:t>
            </a:r>
            <a:r>
              <a:rPr lang="zh-TW" altLang="en-US" b="1" dirty="0"/>
              <a:t> 我們什麼時候見了你患病，或在監裏而來探望過你</a:t>
            </a:r>
            <a:r>
              <a:rPr lang="en-US" altLang="zh-TW" b="1" dirty="0"/>
              <a:t>?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40.</a:t>
            </a:r>
            <a:r>
              <a:rPr lang="zh-TW" altLang="en-US" b="1" dirty="0"/>
              <a:t> 君王便回答他門說：我實在告訴你們：凡你們對我這些最小兄弟中的一個所做的，就是對我做的。</a:t>
            </a:r>
            <a:br>
              <a:rPr lang="zh-TW" altLang="en-US" b="1" dirty="0"/>
            </a:br>
            <a:r>
              <a:rPr lang="en-US" altLang="zh-TW" b="1" dirty="0"/>
              <a:t>41.</a:t>
            </a:r>
            <a:r>
              <a:rPr lang="zh-TW" altLang="en-US" b="1" dirty="0"/>
              <a:t> 然後衪又對那些在衪左邊的說：可咒罵的，離開我，到那給魔鬼和他的使者預備的永火裏去吧</a:t>
            </a:r>
            <a:r>
              <a:rPr lang="en-US" altLang="zh-TW" b="1" dirty="0"/>
              <a:t>!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42.</a:t>
            </a:r>
            <a:r>
              <a:rPr lang="zh-TW" altLang="en-US" b="1" dirty="0"/>
              <a:t> 因為我餓了，你們沒有給我吃的； 我渴了，你們沒有給我喝的；</a:t>
            </a:r>
            <a:br>
              <a:rPr lang="zh-TW" altLang="en-US" b="1" dirty="0"/>
            </a:br>
            <a:r>
              <a:rPr lang="en-US" altLang="zh-TW" b="1" dirty="0"/>
              <a:t>43.</a:t>
            </a:r>
            <a:r>
              <a:rPr lang="zh-TW" altLang="en-US" b="1" dirty="0"/>
              <a:t> 我作客，你們沒有收留我；我赤身露身，你們沒有給我穿的；我患病或在監裏，你們沒有來探望我。</a:t>
            </a:r>
            <a:br>
              <a:rPr lang="zh-TW" altLang="en-US" b="1" dirty="0"/>
            </a:br>
            <a:r>
              <a:rPr lang="en-US" altLang="zh-TW" b="1" dirty="0"/>
              <a:t>44.</a:t>
            </a:r>
            <a:r>
              <a:rPr lang="zh-TW" altLang="en-US" b="1" dirty="0"/>
              <a:t> 那時，他們也要回答說：主啊</a:t>
            </a:r>
            <a:r>
              <a:rPr lang="en-US" altLang="zh-TW" b="1" dirty="0"/>
              <a:t>! </a:t>
            </a:r>
            <a:r>
              <a:rPr lang="zh-TW" altLang="en-US" b="1" dirty="0"/>
              <a:t>我們幾時見了你飢餓，或口渴，或作客，或赤身露體，或有病，或坐 </a:t>
            </a:r>
            <a:endParaRPr lang="en-US" altLang="zh-TW" b="1" dirty="0"/>
          </a:p>
          <a:p>
            <a:pPr>
              <a:lnSpc>
                <a:spcPts val="25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監，而我們沒有給你效勞</a:t>
            </a:r>
            <a:r>
              <a:rPr lang="en-US" altLang="zh-TW" b="1" dirty="0"/>
              <a:t>?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en-US" altLang="zh-TW" b="1" dirty="0"/>
              <a:t>45.</a:t>
            </a:r>
            <a:r>
              <a:rPr lang="zh-TW" altLang="en-US" b="1" dirty="0"/>
              <a:t> 那時君王回答他們說：我實在告訴你們：凡你們沒有給這些最小中的一個做的，便是沒有給我做。</a:t>
            </a:r>
            <a:br>
              <a:rPr lang="zh-TW" altLang="en-US" b="1" dirty="0"/>
            </a:br>
            <a:r>
              <a:rPr lang="en-US" altLang="zh-TW" b="1" dirty="0"/>
              <a:t>46.</a:t>
            </a:r>
            <a:r>
              <a:rPr lang="zh-TW" altLang="en-US" b="1" dirty="0"/>
              <a:t> 這些人要進入永罰，而那些義人卻要進入求生。」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13</a:t>
            </a:fld>
            <a:endParaRPr lang="it-IT"/>
          </a:p>
        </p:txBody>
      </p:sp>
      <p:pic>
        <p:nvPicPr>
          <p:cNvPr id="4" name="瑪2531-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6879" y="96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7EB02D-6B20-4D4C-9AD5-644123B90965}"/>
              </a:ext>
            </a:extLst>
          </p:cNvPr>
          <p:cNvSpPr txBox="1"/>
          <p:nvPr/>
        </p:nvSpPr>
        <p:spPr>
          <a:xfrm>
            <a:off x="2035629" y="713387"/>
            <a:ext cx="9904838" cy="4990340"/>
          </a:xfrm>
          <a:prstGeom prst="rect">
            <a:avLst/>
          </a:prstGeom>
          <a:solidFill>
            <a:srgbClr val="FF9300">
              <a:alpha val="1490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2400" dirty="0" err="1">
                <a:highlight>
                  <a:srgbClr val="FFFF00"/>
                </a:highlight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路</a:t>
            </a:r>
            <a:r>
              <a:rPr lang="en-GB" sz="2400" dirty="0">
                <a:highlight>
                  <a:srgbClr val="FFFF00"/>
                </a:highlight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12:35-40</a:t>
            </a:r>
            <a:r>
              <a:rPr lang="en-GB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GB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35.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「要把你們的腰束起，把燈點着；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36.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應當如同那些等候自己的主人，由婚筵回來的人，為的是主人來到 ，              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</a:t>
            </a:r>
          </a:p>
          <a:p>
            <a:pPr>
              <a:lnSpc>
                <a:spcPts val="3500"/>
              </a:lnSpc>
            </a:pP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一敲門，立刻就給他開門。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37.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主人來到時，遇見醒寤着的那些僕人，是有福的。我實在告訴你們   ：主人  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要束上腰，請他們坐席，自己前來伺候他們。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38.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他二更來也罷，三更來也罷，若遇見這樣，那些人纔是有福的。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39.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你們應該明白這一點：如果家主知道盜賊何時要來，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【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他必要醒寤，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】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       </a:t>
            </a:r>
            <a:endParaRPr lang="en-US" altLang="zh-TW" sz="2200" b="1" dirty="0">
              <a:latin typeface="Calibri" pitchFamily="34" charset="0"/>
              <a:ea typeface="MingLiU" panose="02020509000000000000" pitchFamily="49" charset="-120"/>
              <a:cs typeface="Calibri" pitchFamily="34" charset="0"/>
            </a:endParaRPr>
          </a:p>
          <a:p>
            <a:pPr>
              <a:lnSpc>
                <a:spcPts val="3500"/>
              </a:lnSpc>
            </a:pP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決不容自己的房屋被挖穿。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40.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你們也應當準備，因為在你們不料想的時辰，人子就來了。」</a:t>
            </a:r>
            <a:endParaRPr lang="en-GB" altLang="zh-TW" sz="2200" b="1" dirty="0">
              <a:latin typeface="Calibri" pitchFamily="34" charset="0"/>
              <a:ea typeface="MingLiU" panose="02020509000000000000" pitchFamily="49" charset="-120"/>
              <a:cs typeface="Calibri" pitchFamily="34" charset="0"/>
            </a:endParaRPr>
          </a:p>
        </p:txBody>
      </p:sp>
      <p:pic>
        <p:nvPicPr>
          <p:cNvPr id="2" name="Luke 12 35-40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9248" y="691615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6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F01E00-AF80-FE4F-A011-B4DAC78F0F98}"/>
              </a:ext>
            </a:extLst>
          </p:cNvPr>
          <p:cNvSpPr txBox="1"/>
          <p:nvPr/>
        </p:nvSpPr>
        <p:spPr>
          <a:xfrm>
            <a:off x="1805595" y="86782"/>
            <a:ext cx="10081605" cy="6596101"/>
          </a:xfrm>
          <a:prstGeom prst="rect">
            <a:avLst/>
          </a:prstGeom>
          <a:solidFill>
            <a:srgbClr val="FF9300">
              <a:alpha val="1451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CA" sz="2000" dirty="0" err="1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谷</a:t>
            </a:r>
            <a:r>
              <a:rPr lang="en-CA" sz="20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9</a:t>
            </a:r>
            <a:r>
              <a:rPr lang="en-GB" sz="20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:38-48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CA" sz="2000" dirty="0"/>
              <a:t/>
            </a:r>
            <a:br>
              <a:rPr lang="en-CA" sz="2000" dirty="0"/>
            </a:br>
            <a:r>
              <a:rPr lang="en-CA" b="1" dirty="0"/>
              <a:t>38. </a:t>
            </a:r>
            <a:r>
              <a:rPr lang="zh-TW" altLang="en-US" b="1" dirty="0"/>
              <a:t>若望向耶穌說：「師傅！我們見過一個人，他因你的名字驅魔，我們禁止了他，因為他不 跟從</a:t>
            </a:r>
            <a:endParaRPr lang="en-US" altLang="zh-TW" b="1" dirty="0"/>
          </a:p>
          <a:p>
            <a:pPr>
              <a:lnSpc>
                <a:spcPts val="30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我們。」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39. </a:t>
            </a:r>
            <a:r>
              <a:rPr lang="zh-TW" altLang="en-US" b="1" dirty="0"/>
              <a:t>耶穌說：「不要禁止他，因為沒有任何人，以我的名字行了奇跡，就會立即誹謗我的，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40. </a:t>
            </a:r>
            <a:r>
              <a:rPr lang="zh-TW" altLang="en-US" b="1" dirty="0"/>
              <a:t>因為誰不反對我們，就是傾向我們。」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41. </a:t>
            </a:r>
            <a:r>
              <a:rPr lang="zh-TW" altLang="en-US" b="1" dirty="0"/>
              <a:t>「誰若因你們屬於基督，而給你們一杯水喝，我實在告訴你們：他決不會失掉他的賞報。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42. </a:t>
            </a:r>
            <a:r>
              <a:rPr lang="zh-TW" altLang="en-US" b="1" dirty="0"/>
              <a:t>誰若使這些信者中的一個小子跌倒，倒不如拿一塊驢拉的磨石，套在他的脖子上，投在海  裏，</a:t>
            </a:r>
            <a:endParaRPr lang="en-US" altLang="zh-TW" b="1" dirty="0"/>
          </a:p>
          <a:p>
            <a:pPr>
              <a:lnSpc>
                <a:spcPts val="30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為他更好。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43. </a:t>
            </a:r>
            <a:r>
              <a:rPr lang="zh-TW" altLang="en-US" b="1" dirty="0"/>
              <a:t>倘若你的手使你跌倒，砍掉它！你殘廢進入生命，比有兩隻手而往地獄裏，到那不滅的火裏去</a:t>
            </a:r>
            <a:endParaRPr lang="en-US" altLang="zh-TW" b="1" dirty="0"/>
          </a:p>
          <a:p>
            <a:pPr>
              <a:lnSpc>
                <a:spcPts val="30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更好。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44. </a:t>
            </a:r>
            <a:r>
              <a:rPr lang="zh-TW" altLang="en-US" b="1" dirty="0"/>
              <a:t>倘若你的腳使你跌倒，砍掉它！你瘸腿進入生命，比有雙腳被投入地獄裏更好。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45. </a:t>
            </a:r>
            <a:r>
              <a:rPr lang="zh-TW" altLang="en-US" b="1" dirty="0"/>
              <a:t>倘若你的眼使你跌倒，剜出它來！你一隻眼進入天主的國，比有兩隻眼被投入地獄裏更好，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46. </a:t>
            </a:r>
            <a:r>
              <a:rPr lang="zh-TW" altLang="en-US" b="1" dirty="0"/>
              <a:t>那裏的蟲子不死，火也不滅。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47. </a:t>
            </a:r>
            <a:r>
              <a:rPr lang="zh-TW" altLang="en-US" b="1" dirty="0"/>
              <a:t>因為所有的人都要用火醃起來。</a:t>
            </a:r>
            <a:r>
              <a:rPr lang="en-CA" b="1" dirty="0"/>
              <a:t/>
            </a:r>
            <a:br>
              <a:rPr lang="en-CA" b="1" dirty="0"/>
            </a:br>
            <a:r>
              <a:rPr lang="en-CA" b="1" dirty="0"/>
              <a:t>48. </a:t>
            </a:r>
            <a:r>
              <a:rPr lang="zh-TW" altLang="en-US" b="1" dirty="0"/>
              <a:t>鹽是好的；但鹽若成了不鹹的，你們可用什麼去調和它？在你們中間當有鹽，又該彼此             </a:t>
            </a:r>
            <a:endParaRPr lang="en-US" altLang="zh-TW" b="1" dirty="0"/>
          </a:p>
          <a:p>
            <a:pPr>
              <a:lnSpc>
                <a:spcPts val="3000"/>
              </a:lnSpc>
            </a:pPr>
            <a:r>
              <a:rPr lang="en-US" altLang="zh-TW" b="1" dirty="0"/>
              <a:t>       </a:t>
            </a:r>
            <a:r>
              <a:rPr lang="zh-TW" altLang="en-US" b="1" dirty="0"/>
              <a:t>和平相處。」</a:t>
            </a:r>
            <a:endParaRPr lang="en-US" b="1" dirty="0"/>
          </a:p>
        </p:txBody>
      </p:sp>
      <p:pic>
        <p:nvPicPr>
          <p:cNvPr id="2" name="Mark 9 38-48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6838" y="78789"/>
            <a:ext cx="460869" cy="4608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6C96C9-9CEA-B443-8307-889EE89A36BB}"/>
              </a:ext>
            </a:extLst>
          </p:cNvPr>
          <p:cNvSpPr txBox="1"/>
          <p:nvPr/>
        </p:nvSpPr>
        <p:spPr>
          <a:xfrm>
            <a:off x="2009670" y="561458"/>
            <a:ext cx="8945545" cy="3511218"/>
          </a:xfrm>
          <a:prstGeom prst="rect">
            <a:avLst/>
          </a:prstGeom>
          <a:solidFill>
            <a:srgbClr val="FF9300">
              <a:alpha val="1490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GB" sz="1800" dirty="0"/>
              <a:t> </a:t>
            </a:r>
            <a:r>
              <a:rPr lang="en-GB" sz="2400" dirty="0" err="1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路</a:t>
            </a:r>
            <a:r>
              <a:rPr lang="en-GB" sz="24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14:12-14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CA" sz="2400" dirty="0"/>
              <a:t/>
            </a:r>
            <a:br>
              <a:rPr lang="en-CA" sz="2400" dirty="0"/>
            </a:br>
            <a:r>
              <a:rPr lang="en-CA" sz="2200" b="1" dirty="0"/>
              <a:t>12. </a:t>
            </a:r>
            <a:r>
              <a:rPr lang="zh-TW" altLang="en-US" sz="2200" b="1" dirty="0"/>
              <a:t>耶穌也向請他的人說：「幾時你設午宴或晚宴，不要請你的朋友、 </a:t>
            </a:r>
            <a:r>
              <a:rPr lang="en-US" altLang="zh-TW" sz="2200" b="1" dirty="0"/>
              <a:t>   </a:t>
            </a:r>
          </a:p>
          <a:p>
            <a:pPr>
              <a:lnSpc>
                <a:spcPts val="3500"/>
              </a:lnSpc>
            </a:pPr>
            <a:r>
              <a:rPr lang="en-US" altLang="zh-TW" sz="2200" b="1" dirty="0"/>
              <a:t>       </a:t>
            </a:r>
            <a:r>
              <a:rPr lang="zh-TW" altLang="en-US" sz="2200" b="1" dirty="0"/>
              <a:t>兄弟、親戚及富有的鄰人，怕他們也要回請而還報你。</a:t>
            </a:r>
            <a:r>
              <a:rPr lang="en-CA" sz="2200" b="1" dirty="0"/>
              <a:t/>
            </a:r>
            <a:br>
              <a:rPr lang="en-CA" sz="2200" b="1" dirty="0"/>
            </a:br>
            <a:r>
              <a:rPr lang="en-CA" sz="2200" b="1" dirty="0"/>
              <a:t>13. </a:t>
            </a:r>
            <a:r>
              <a:rPr lang="zh-TW" altLang="en-US" sz="2200" b="1" dirty="0"/>
              <a:t>但你幾時設筵，要請貧窮的、殘廢的、瘸腿的、瞎眼的人。</a:t>
            </a:r>
            <a:r>
              <a:rPr lang="en-CA" sz="2200" b="1" dirty="0"/>
              <a:t/>
            </a:r>
            <a:br>
              <a:rPr lang="en-CA" sz="2200" b="1" dirty="0"/>
            </a:br>
            <a:r>
              <a:rPr lang="en-CA" sz="2200" b="1" dirty="0"/>
              <a:t>14. </a:t>
            </a:r>
            <a:r>
              <a:rPr lang="zh-TW" altLang="en-US" sz="2200" b="1" dirty="0"/>
              <a:t>如此，你有福了，因為他們沒有可報答你的；但在義人復活的時候，</a:t>
            </a:r>
            <a:endParaRPr lang="en-US" altLang="zh-TW" sz="2200" b="1" dirty="0"/>
          </a:p>
          <a:p>
            <a:pPr>
              <a:lnSpc>
                <a:spcPts val="3500"/>
              </a:lnSpc>
            </a:pPr>
            <a:r>
              <a:rPr lang="en-US" altLang="zh-TW" sz="2200" b="1" dirty="0"/>
              <a:t>        </a:t>
            </a:r>
            <a:r>
              <a:rPr lang="zh-TW" altLang="en-US" sz="2200" b="1" dirty="0"/>
              <a:t>你必能得到賞報。」</a:t>
            </a:r>
            <a:endParaRPr lang="en-GB" altLang="zh-TW" sz="2200" b="1" dirty="0"/>
          </a:p>
          <a:p>
            <a:endParaRPr lang="en-US" dirty="0"/>
          </a:p>
        </p:txBody>
      </p:sp>
      <p:pic>
        <p:nvPicPr>
          <p:cNvPr id="3" name="Luke-14_12-14_Cn-M">
            <a:hlinkClick r:id="" action="ppaction://media"/>
            <a:extLst>
              <a:ext uri="{FF2B5EF4-FFF2-40B4-BE49-F238E27FC236}">
                <a16:creationId xmlns="" xmlns:a16="http://schemas.microsoft.com/office/drawing/2014/main" id="{7D4F6F47-7C76-4F5F-BEDA-64962F926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6384" y="561458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5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"/>
            <a:ext cx="12192000" cy="68475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925" y="1164400"/>
            <a:ext cx="9810864" cy="4529199"/>
          </a:xfrm>
          <a:solidFill>
            <a:srgbClr val="FF9300">
              <a:alpha val="15294"/>
            </a:srgb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600" b="1" dirty="0">
                <a:solidFill>
                  <a:srgbClr val="002060"/>
                </a:solidFill>
              </a:rPr>
              <a:t>歡迎教友選擇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 用教區提供的不同渠道表達意思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en-CA" sz="2600" b="1" dirty="0">
                <a:solidFill>
                  <a:srgbClr val="002060"/>
                </a:solidFill>
              </a:rPr>
              <a:t/>
            </a:r>
            <a:br>
              <a:rPr lang="en-CA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鼓勵團體採用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 各自行之有效，或適切的模式</a:t>
            </a:r>
            <a:r>
              <a:rPr lang="en-US" altLang="zh-TW" sz="2600" b="1" dirty="0">
                <a:solidFill>
                  <a:srgbClr val="002060"/>
                </a:solidFill>
              </a:rPr>
              <a:t>(</a:t>
            </a:r>
            <a:r>
              <a:rPr lang="zh-TW" altLang="en-US" sz="2600" b="1" dirty="0">
                <a:solidFill>
                  <a:srgbClr val="002060"/>
                </a:solidFill>
              </a:rPr>
              <a:t>與共議精神的原則相呼應</a:t>
            </a:r>
            <a:r>
              <a:rPr lang="en-US" altLang="zh-TW" sz="2600" b="1" dirty="0">
                <a:solidFill>
                  <a:srgbClr val="002060"/>
                </a:solidFill>
              </a:rPr>
              <a:t>)</a:t>
            </a:r>
            <a:br>
              <a:rPr lang="en-US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進行諮詢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歡迎團體採用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r>
              <a:rPr lang="zh-TW" altLang="en-US" sz="2600" b="1" dirty="0">
                <a:solidFill>
                  <a:srgbClr val="002060"/>
                </a:solidFill>
              </a:rPr>
              <a:t>        世界主教代表會議文件提及的「</a:t>
            </a:r>
            <a:r>
              <a:rPr lang="zh-TW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靈修交談法」</a:t>
            </a:r>
            <a:r>
              <a:rPr lang="zh-TW" altLang="en-US" sz="2600" b="1" dirty="0">
                <a:solidFill>
                  <a:srgbClr val="002060"/>
                </a:solidFill>
              </a:rPr>
              <a:t>進行諮詢</a:t>
            </a:r>
            <a:r>
              <a:rPr lang="en-CA" altLang="zh-TW" sz="2600" b="1" dirty="0">
                <a:solidFill>
                  <a:srgbClr val="002060"/>
                </a:solidFill>
              </a:rPr>
              <a:t/>
            </a:r>
            <a:br>
              <a:rPr lang="en-CA" altLang="zh-TW" sz="2600" b="1" dirty="0">
                <a:solidFill>
                  <a:srgbClr val="002060"/>
                </a:solidFill>
              </a:rPr>
            </a:br>
            <a:endParaRPr lang="en-US" sz="2600" b="1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17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F12F36-312F-134D-A119-68DF41AC8C24}"/>
              </a:ext>
            </a:extLst>
          </p:cNvPr>
          <p:cNvSpPr txBox="1"/>
          <p:nvPr/>
        </p:nvSpPr>
        <p:spPr>
          <a:xfrm>
            <a:off x="3338125" y="267153"/>
            <a:ext cx="5688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5837" algn="ctr"/>
            <a:r>
              <a:rPr lang="en-US" sz="3200" b="1" dirty="0" err="1">
                <a:solidFill>
                  <a:srgbClr val="002060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3200" b="1" dirty="0">
                <a:solidFill>
                  <a:srgbClr val="002060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3200" b="1" dirty="0">
              <a:solidFill>
                <a:srgbClr val="002060"/>
              </a:solidFill>
              <a:latin typeface="MingLiU" panose="02020509000000000000" pitchFamily="49" charset="-12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76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8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1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3104" b="13842"/>
          <a:stretch/>
        </p:blipFill>
        <p:spPr>
          <a:xfrm>
            <a:off x="0" y="256924"/>
            <a:ext cx="12192000" cy="6851992"/>
          </a:xfrm>
          <a:prstGeom prst="rect">
            <a:avLst/>
          </a:prstGeom>
          <a:solidFill>
            <a:srgbClr val="00FA00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215212"/>
            <a:ext cx="2580607" cy="139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0450"/>
            <a:ext cx="10796411" cy="251543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853380" y="5609329"/>
            <a:ext cx="2241672" cy="2224292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21209" r="33064" b="21000"/>
          <a:stretch/>
        </p:blipFill>
        <p:spPr bwMode="auto">
          <a:xfrm>
            <a:off x="11246415" y="5910411"/>
            <a:ext cx="829764" cy="815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FA693B-0087-6943-81D0-D9EB4275CFA1}"/>
              </a:ext>
            </a:extLst>
          </p:cNvPr>
          <p:cNvSpPr txBox="1"/>
          <p:nvPr/>
        </p:nvSpPr>
        <p:spPr>
          <a:xfrm>
            <a:off x="3935726" y="256924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</a:t>
            </a:r>
            <a:r>
              <a:rPr lang="zh-TW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命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39006-DAFE-AF4B-86BB-1E8CF3B5B1DC}"/>
              </a:ext>
            </a:extLst>
          </p:cNvPr>
          <p:cNvSpPr txBox="1"/>
          <p:nvPr/>
        </p:nvSpPr>
        <p:spPr>
          <a:xfrm>
            <a:off x="1806738" y="876501"/>
            <a:ext cx="9828906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簡介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共議性教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三大元素之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一：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營造促進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共議精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神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祈禱氣氛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聖經閱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讀 （供參考）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987425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瑪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9:35-37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；瑪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GB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28:16-20</a:t>
            </a:r>
          </a:p>
          <a:p>
            <a:pPr marL="985837">
              <a:lnSpc>
                <a:spcPts val="3000"/>
              </a:lnSpc>
            </a:pP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路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10:1-9 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；路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10:17-24</a:t>
            </a:r>
            <a:endParaRPr lang="en-GB" altLang="zh-TW" sz="28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共議同行」的方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法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靈修交談法及交流一般守則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（請閱在此網站的相關資料）</a:t>
            </a:r>
            <a:endParaRPr lang="en-CA" altLang="zh-TW" sz="2800" b="1" dirty="0">
              <a:solidFill>
                <a:srgbClr val="0432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屬於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這範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疇的議題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622300" indent="-3492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問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卷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主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題八至十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請閱在此網站的相關資料）</a:t>
            </a:r>
            <a:endParaRPr lang="en-CA" altLang="zh-TW" sz="28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000"/>
              </a:lnSpc>
              <a:buAutoNum type="arabicPeriod" startAt="4"/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955" r="6122"/>
          <a:stretch/>
        </p:blipFill>
        <p:spPr bwMode="auto">
          <a:xfrm>
            <a:off x="-23593" y="0"/>
            <a:ext cx="1820862" cy="137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925298" y="6356350"/>
            <a:ext cx="428501" cy="365125"/>
          </a:xfrm>
        </p:spPr>
        <p:txBody>
          <a:bodyPr/>
          <a:lstStyle/>
          <a:p>
            <a:fld id="{08B334CD-7564-43DD-B282-0E009C15ED94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8099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29" y="926276"/>
            <a:ext cx="10094026" cy="5455979"/>
          </a:xfrm>
          <a:solidFill>
            <a:srgbClr val="00FA00">
              <a:alpha val="14902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400" b="1" dirty="0">
                <a:solidFill>
                  <a:srgbClr val="0432FF"/>
                </a:solidFill>
              </a:rPr>
              <a:t>教會的存在是為傳揚福音：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我們不可以自我為中心。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</a:rPr>
              <a:t>我們的使命是在整個人類大家庭見證天主的愛</a:t>
            </a:r>
            <a:r>
              <a:rPr lang="zh-TW" altLang="en-US" sz="2400" b="1" dirty="0">
                <a:solidFill>
                  <a:srgbClr val="002060"/>
                </a:solidFill>
              </a:rPr>
              <a:t>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en-CA" altLang="zh-TW" sz="2400" b="1" dirty="0">
                <a:solidFill>
                  <a:srgbClr val="0432FF"/>
                </a:solidFill>
              </a:rPr>
              <a:t/>
            </a:r>
            <a:br>
              <a:rPr lang="en-CA" altLang="zh-TW" sz="2400" b="1" dirty="0">
                <a:solidFill>
                  <a:srgbClr val="0432FF"/>
                </a:solidFill>
              </a:rPr>
            </a:br>
            <a:r>
              <a:rPr lang="zh-TW" altLang="en-US" sz="2400" b="1" dirty="0">
                <a:solidFill>
                  <a:srgbClr val="0432FF"/>
                </a:solidFill>
              </a:rPr>
              <a:t>這共議的過程有一嶄新的傳教幅度：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她旨在促使教會更好的見證福音，特別為那些在靈性上、社會上、經 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   濟上、政治上、地理上或在存在上處於邊緣的人。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</a:rPr>
              <a:t>共議精神，作為服務天國臨現的酵母</a:t>
            </a:r>
            <a:r>
              <a:rPr lang="zh-TW" altLang="en-US" sz="2400" b="1" dirty="0">
                <a:solidFill>
                  <a:srgbClr val="002060"/>
                </a:solidFill>
              </a:rPr>
              <a:t>，是教會之所以能更忠信地滿全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   她在世界傳揚福音的使命的路徑。</a:t>
            </a:r>
            <a:r>
              <a:rPr lang="en-GB" altLang="zh-TW" sz="2400" dirty="0"/>
              <a:t/>
            </a:r>
            <a:br>
              <a:rPr lang="en-GB" altLang="zh-TW" sz="2400" dirty="0"/>
            </a:br>
            <a:r>
              <a:rPr lang="en-GB" altLang="zh-TW" sz="2400" dirty="0"/>
              <a:t/>
            </a:r>
            <a:br>
              <a:rPr lang="en-GB" altLang="zh-TW" sz="2400" dirty="0"/>
            </a:br>
            <a:r>
              <a:rPr lang="en-GB" altLang="zh-TW" sz="2400" b="1" dirty="0"/>
              <a:t>     </a:t>
            </a:r>
            <a:r>
              <a:rPr lang="zh-TW" altLang="en-US" sz="2400" b="1" dirty="0">
                <a:solidFill>
                  <a:srgbClr val="002060"/>
                </a:solidFill>
              </a:rPr>
              <a:t>屬於「</a:t>
            </a:r>
            <a:r>
              <a:rPr lang="zh-TW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使命</a:t>
            </a:r>
            <a:r>
              <a:rPr lang="zh-TW" altLang="en-US" sz="2400" b="1" dirty="0">
                <a:solidFill>
                  <a:srgbClr val="002060"/>
                </a:solidFill>
              </a:rPr>
              <a:t>」元素的核心主題：</a:t>
            </a: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432FF"/>
                </a:solidFill>
              </a:rPr>
              <a:t>     </a:t>
            </a:r>
            <a:r>
              <a:rPr lang="zh-TW" altLang="en-US" sz="2400" b="1" dirty="0">
                <a:solidFill>
                  <a:srgbClr val="0432FF"/>
                </a:solidFill>
              </a:rPr>
              <a:t>共負責任地履行使命</a:t>
            </a:r>
            <a:r>
              <a:rPr lang="zh-TW" altLang="zh-MO" sz="2400" b="1" dirty="0">
                <a:solidFill>
                  <a:srgbClr val="0432FF"/>
                </a:solidFill>
              </a:rPr>
              <a:t> </a:t>
            </a:r>
            <a:r>
              <a:rPr lang="zh-TW" altLang="en-US" sz="2400" b="1" dirty="0">
                <a:solidFill>
                  <a:srgbClr val="0432FF"/>
                </a:solidFill>
              </a:rPr>
              <a:t>、在教會</a:t>
            </a:r>
            <a:r>
              <a:rPr lang="zh-TW" altLang="zh-MO" sz="2400" b="1" dirty="0">
                <a:solidFill>
                  <a:srgbClr val="0432FF"/>
                </a:solidFill>
              </a:rPr>
              <a:t>與</a:t>
            </a:r>
            <a:r>
              <a:rPr lang="zh-TW" altLang="en-US" sz="2400" b="1" dirty="0">
                <a:solidFill>
                  <a:srgbClr val="0432FF"/>
                </a:solidFill>
              </a:rPr>
              <a:t>社會中的交談、與其他的基督教宗派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19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BAC4ED-C9E4-E64F-946E-36FEF808477D}"/>
              </a:ext>
            </a:extLst>
          </p:cNvPr>
          <p:cNvSpPr txBox="1"/>
          <p:nvPr/>
        </p:nvSpPr>
        <p:spPr>
          <a:xfrm>
            <a:off x="3693841" y="10438"/>
            <a:ext cx="58178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使命</a:t>
            </a:r>
            <a:r>
              <a:rPr lang="en-GB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</a:br>
            <a:r>
              <a:rPr lang="zh-TW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「共議性教會」的第三項主要元素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93" y="5202621"/>
            <a:ext cx="2580607" cy="139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0450"/>
            <a:ext cx="10796411" cy="251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796411" y="5488304"/>
            <a:ext cx="2241672" cy="2224292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21209" r="33064" b="21000"/>
          <a:stretch/>
        </p:blipFill>
        <p:spPr bwMode="auto">
          <a:xfrm>
            <a:off x="11246415" y="5910411"/>
            <a:ext cx="829764" cy="815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FA693B-0087-6943-81D0-D9EB4275CFA1}"/>
              </a:ext>
            </a:extLst>
          </p:cNvPr>
          <p:cNvSpPr txBox="1"/>
          <p:nvPr/>
        </p:nvSpPr>
        <p:spPr>
          <a:xfrm>
            <a:off x="3503463" y="251012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AB26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主目</a:t>
            </a:r>
            <a:r>
              <a:rPr lang="zh-TW" altLang="en-US" sz="3200" b="1" dirty="0">
                <a:solidFill>
                  <a:srgbClr val="AB26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錄</a:t>
            </a:r>
            <a:endParaRPr lang="en-US" sz="3200" b="1" dirty="0">
              <a:solidFill>
                <a:srgbClr val="AB26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39006-DAFE-AF4B-86BB-1E8CF3B5B1DC}"/>
              </a:ext>
            </a:extLst>
          </p:cNvPr>
          <p:cNvSpPr txBox="1"/>
          <p:nvPr/>
        </p:nvSpPr>
        <p:spPr>
          <a:xfrm>
            <a:off x="1638795" y="1065494"/>
            <a:ext cx="10002757" cy="3229923"/>
          </a:xfrm>
          <a:prstGeom prst="rect">
            <a:avLst/>
          </a:prstGeom>
          <a:solidFill>
            <a:srgbClr val="00FD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CN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世界主教代表會議的祈禱文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CA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 - - - - - - - - - -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3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endParaRPr lang="en-GB" altLang="zh-TW" sz="2800" b="1" dirty="0">
              <a:solidFill>
                <a:srgbClr val="0432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共議聚會及個人祈禱資源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 - - - - - - - -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4-24</a:t>
            </a:r>
            <a:endParaRPr lang="en-CA" altLang="zh-TW" sz="2800" b="1" dirty="0">
              <a:solidFill>
                <a:srgbClr val="0000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892175" indent="-398463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共融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4-10</a:t>
            </a:r>
          </a:p>
          <a:p>
            <a:pPr marL="939800" indent="-446088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參與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11-17</a:t>
            </a:r>
            <a:endParaRPr lang="en-CA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939800" indent="-446088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使命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- - - -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 - - - - - </a:t>
            </a:r>
            <a:r>
              <a:rPr lang="en-US" sz="2800" b="1" dirty="0" err="1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頁</a:t>
            </a:r>
            <a:r>
              <a:rPr 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18</a:t>
            </a:r>
            <a:r>
              <a:rPr 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-</a:t>
            </a:r>
            <a:r>
              <a:rPr lang="en-US" altLang="zh-TW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24</a:t>
            </a:r>
            <a:endParaRPr lang="en-US" sz="28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955" r="6122"/>
          <a:stretch/>
        </p:blipFill>
        <p:spPr bwMode="auto">
          <a:xfrm>
            <a:off x="-8793" y="0"/>
            <a:ext cx="1820862" cy="137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7556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641" y="594804"/>
            <a:ext cx="9357064" cy="3790766"/>
          </a:xfrm>
          <a:solidFill>
            <a:srgbClr val="00FA00">
              <a:alpha val="14902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4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瑪</a:t>
            </a:r>
            <a:r>
              <a:rPr lang="en-GB" sz="24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9:35-37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CA" sz="2400" dirty="0"/>
              <a:t/>
            </a:r>
            <a:br>
              <a:rPr lang="en-CA" sz="2400" dirty="0"/>
            </a:br>
            <a:r>
              <a:rPr lang="en-US" altLang="zh-TW" sz="2400" b="1" dirty="0">
                <a:solidFill>
                  <a:srgbClr val="002060"/>
                </a:solidFill>
              </a:rPr>
              <a:t>35.</a:t>
            </a:r>
            <a:r>
              <a:rPr lang="zh-TW" altLang="en-US" sz="2400" b="1" dirty="0">
                <a:solidFill>
                  <a:srgbClr val="002060"/>
                </a:solidFill>
              </a:rPr>
              <a:t> 耶穌周遊各城各村，在他們的會堂內施教，宣講天國的福音，治</a:t>
            </a:r>
            <a:r>
              <a:rPr lang="en-US" altLang="zh-TW" sz="2400" b="1" dirty="0">
                <a:solidFill>
                  <a:srgbClr val="002060"/>
                </a:solidFill>
              </a:rPr>
              <a:t> </a:t>
            </a:r>
            <a:br>
              <a:rPr lang="en-US" altLang="zh-TW" sz="2400" b="1" dirty="0">
                <a:solidFill>
                  <a:srgbClr val="002060"/>
                </a:solidFill>
              </a:rPr>
            </a:br>
            <a:r>
              <a:rPr lang="en-US" altLang="zh-TW" sz="2400" b="1" dirty="0">
                <a:solidFill>
                  <a:srgbClr val="002060"/>
                </a:solidFill>
              </a:rPr>
              <a:t>       </a:t>
            </a:r>
            <a:r>
              <a:rPr lang="zh-TW" altLang="en-US" sz="2400" b="1" dirty="0">
                <a:solidFill>
                  <a:srgbClr val="002060"/>
                </a:solidFill>
              </a:rPr>
              <a:t>好一切疾病，一切災殃。</a:t>
            </a:r>
            <a:r>
              <a:rPr lang="en-CA" sz="2400" b="1" dirty="0">
                <a:solidFill>
                  <a:srgbClr val="002060"/>
                </a:solidFill>
              </a:rPr>
              <a:t/>
            </a:r>
            <a:br>
              <a:rPr lang="en-CA" sz="2400" b="1" dirty="0">
                <a:solidFill>
                  <a:srgbClr val="002060"/>
                </a:solidFill>
              </a:rPr>
            </a:br>
            <a:r>
              <a:rPr lang="en-US" altLang="zh-TW" sz="2400" b="1" dirty="0">
                <a:solidFill>
                  <a:srgbClr val="002060"/>
                </a:solidFill>
              </a:rPr>
              <a:t>36.</a:t>
            </a:r>
            <a:r>
              <a:rPr lang="zh-TW" altLang="en-US" sz="2400" b="1" dirty="0">
                <a:solidFill>
                  <a:srgbClr val="002060"/>
                </a:solidFill>
              </a:rPr>
              <a:t> 他一見到群眾，就對他們動了慈心，因為他們困苦流離，像沒</a:t>
            </a: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02060"/>
                </a:solidFill>
              </a:rPr>
              <a:t>       </a:t>
            </a:r>
            <a:r>
              <a:rPr lang="zh-TW" altLang="en-US" sz="2400" b="1" dirty="0">
                <a:solidFill>
                  <a:srgbClr val="002060"/>
                </a:solidFill>
              </a:rPr>
              <a:t>有牧人的羊。</a:t>
            </a:r>
            <a:r>
              <a:rPr lang="en-CA" sz="2400" b="1" dirty="0">
                <a:solidFill>
                  <a:srgbClr val="002060"/>
                </a:solidFill>
              </a:rPr>
              <a:t/>
            </a:r>
            <a:br>
              <a:rPr lang="en-CA" sz="2400" b="1" dirty="0">
                <a:solidFill>
                  <a:srgbClr val="002060"/>
                </a:solidFill>
              </a:rPr>
            </a:br>
            <a:r>
              <a:rPr lang="en-US" altLang="zh-TW" sz="2400" b="1" dirty="0">
                <a:solidFill>
                  <a:srgbClr val="002060"/>
                </a:solidFill>
              </a:rPr>
              <a:t>37.</a:t>
            </a:r>
            <a:r>
              <a:rPr lang="zh-TW" altLang="en-US" sz="2400" b="1" dirty="0">
                <a:solidFill>
                  <a:srgbClr val="002060"/>
                </a:solidFill>
              </a:rPr>
              <a:t> 於是對自己的門徒說：「莊稼固多，工人卻少。」</a:t>
            </a:r>
            <a:r>
              <a:rPr lang="en-GB" altLang="zh-TW" sz="2400" dirty="0"/>
              <a:t/>
            </a:r>
            <a:br>
              <a:rPr lang="en-GB" altLang="zh-TW" sz="2400" dirty="0"/>
            </a:b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20</a:t>
            </a:fld>
            <a:endParaRPr lang="it-IT"/>
          </a:p>
        </p:txBody>
      </p:sp>
      <p:pic>
        <p:nvPicPr>
          <p:cNvPr id="2" name="Mathew 9 35-37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853" y="717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159" y="252673"/>
            <a:ext cx="9782825" cy="6258845"/>
          </a:xfrm>
          <a:solidFill>
            <a:srgbClr val="00FA00">
              <a:alpha val="16078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400" dirty="0"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路 10:1-9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GB" sz="2400" dirty="0">
                <a:latin typeface="Calibri" pitchFamily="34" charset="0"/>
                <a:cs typeface="Calibri" pitchFamily="34" charset="0"/>
              </a:rPr>
            </a:br>
            <a:r>
              <a:rPr lang="en-CA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2400" dirty="0">
                <a:latin typeface="Calibri" pitchFamily="34" charset="0"/>
                <a:cs typeface="Calibri" pitchFamily="34" charset="0"/>
              </a:rPr>
            </a:br>
            <a:r>
              <a:rPr lang="en-US" altLang="zh-TW" sz="2400" dirty="0"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lang="zh-TW" alt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此後，主另外選定了七十二人，派遣他們兩個兩個地在他前面，到他</a:t>
            </a: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自己將要去的各城各地去。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他對他們說：「莊稼多而工人少，所以你們應當求莊稼旳主人，派遣</a:t>
            </a: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工人來，收割他的莊稼。」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你們去罷！看，我派遣你們猶如羔羊往狼群中。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4.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你們不要帶錢囊，不要帶口袋，也不要帶鞋；路上也不要向人請安。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5.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不論進了那一家，先說：願這一家平安！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6.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那裏如有和平之子，你們的和平就要停留在他身上；否則，仍歸於你們。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7.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你們要住在那一家，吃喝他們所供給的，因為工人自當有他的工資；</a:t>
            </a: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你們不可從這一家挪到那一家。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8.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不論進了那座城，人若接納你們，給你們擺上什麼，你們就吃什麼。</a:t>
            </a:r>
            <a: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CA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altLang="zh-TW" sz="2200" b="1" dirty="0">
                <a:latin typeface="Times New Roman" pitchFamily="18" charset="0"/>
                <a:ea typeface="+mn-ea"/>
                <a:cs typeface="Times New Roman" pitchFamily="18" charset="0"/>
              </a:rPr>
              <a:t>9.</a:t>
            </a:r>
            <a:r>
              <a:rPr lang="zh-TW" alt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要醫治城中的病人，並給他們說：天主的國已經臨近你們了。</a:t>
            </a:r>
            <a:endParaRPr lang="en-US" sz="22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21</a:t>
            </a:fld>
            <a:endParaRPr lang="it-IT"/>
          </a:p>
        </p:txBody>
      </p:sp>
      <p:pic>
        <p:nvPicPr>
          <p:cNvPr id="2" name="Luke 10 1-9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834" y="219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7DCC60-98E2-2144-88E8-B8708C10B6EC}"/>
              </a:ext>
            </a:extLst>
          </p:cNvPr>
          <p:cNvSpPr txBox="1"/>
          <p:nvPr/>
        </p:nvSpPr>
        <p:spPr>
          <a:xfrm>
            <a:off x="2157274" y="790114"/>
            <a:ext cx="9951868" cy="4671138"/>
          </a:xfrm>
          <a:prstGeom prst="rect">
            <a:avLst/>
          </a:prstGeom>
          <a:solidFill>
            <a:srgbClr val="00FA00">
              <a:alpha val="1607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sz="2400" dirty="0">
                <a:effectLst/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瑪</a:t>
            </a:r>
            <a:r>
              <a:rPr lang="en-GB" sz="2400" dirty="0">
                <a:effectLst/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28:16-20</a:t>
            </a:r>
            <a:endParaRPr lang="en-CA" sz="2400" dirty="0">
              <a:effectLst/>
              <a:highlight>
                <a:srgbClr val="FFFF00"/>
              </a:highlight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200" b="1" dirty="0">
                <a:effectLst/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zh-TW" altLang="en-US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十一個門徒就往加里肋亞，到耶穌給他們所指定的山上去了。</a:t>
            </a:r>
            <a:endParaRPr lang="en-CA" sz="2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200" b="1" dirty="0">
                <a:effectLst/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zh-TW" altLang="en-US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他們一看見他，就朝拜了他，雖然有人還心中疑惑。</a:t>
            </a:r>
            <a:endParaRPr lang="en-CA" sz="2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200" b="1" dirty="0">
                <a:effectLst/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zh-TW" altLang="en-US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耶穌便上前對他們說：「天上地下的一切權柄都交給了我，</a:t>
            </a:r>
            <a:endParaRPr lang="en-CA" sz="2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200" b="1" dirty="0">
                <a:effectLst/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zh-TW" altLang="en-US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所以你們要去使萬民成為門徒，因父及子及聖神之名給他們授洗，</a:t>
            </a:r>
            <a:endParaRPr lang="en-CA" sz="2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200" b="1" dirty="0">
                <a:effectLst/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zh-TW" altLang="en-US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教訓他們遵守我所吩咐你們的一切。看！我同你們天天在一起，</a:t>
            </a:r>
            <a:endParaRPr lang="en-GB" altLang="zh-TW" sz="2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altLang="zh-TW" sz="2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sz="2200" b="1" dirty="0">
                <a:effectLst/>
                <a:latin typeface="Times New Roman" pitchFamily="18" charset="0"/>
                <a:cs typeface="Times New Roman" pitchFamily="18" charset="0"/>
              </a:rPr>
              <a:t>直到今世的終結。」</a:t>
            </a:r>
            <a:endParaRPr lang="en-CA" sz="2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t 28_16-20_Cn 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6378" y="713025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0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8B8655-1D5B-9144-B85E-F66992F096B8}"/>
              </a:ext>
            </a:extLst>
          </p:cNvPr>
          <p:cNvSpPr txBox="1"/>
          <p:nvPr/>
        </p:nvSpPr>
        <p:spPr>
          <a:xfrm>
            <a:off x="2045970" y="117183"/>
            <a:ext cx="9938884" cy="6562117"/>
          </a:xfrm>
          <a:prstGeom prst="rect">
            <a:avLst/>
          </a:prstGeom>
          <a:solidFill>
            <a:srgbClr val="00FA00">
              <a:alpha val="1607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路 </a:t>
            </a:r>
            <a:r>
              <a:rPr lang="en-GB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10:17-24</a:t>
            </a:r>
            <a:endParaRPr lang="en-CA" sz="20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17.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那七十二人歡喜地歸來，說：「主！因着你的名號，連惡魔都屈服於我們。」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18.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耶穌向他們說：「我看見撒殫如同閃電一般自天跌下。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19.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看，我已經授予你們權柄，使你們踐踏在蛇蠍上，並能制伏仇敵的一切勢力，</a:t>
            </a:r>
            <a:endParaRPr lang="en-GB" altLang="zh-TW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沒有什麼能傷害你們。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20</a:t>
            </a: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但是，你們不要因為魔鬼屈服於你們的這件事而喜歡，你們應當喜歡的，乃是</a:t>
            </a:r>
            <a:endParaRPr lang="en-GB" altLang="zh-TW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因為你們的名字，已經登記在天上了。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21.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就在那時刻，耶穌因聖神而歡欣說：「父啊！天地的主宰，我稱謝你，因為你將這</a:t>
            </a:r>
            <a:endParaRPr lang="en-GB" altLang="zh-TW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些事瞞住了智慧及明達的人，而啟示了給小孩子。是的，父啊！你原來喜歡這樣做。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22.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我父將一切都交給我，除了父，沒有一個認識子是誰；除了子及子所願啟示的人外，</a:t>
            </a:r>
            <a:endParaRPr lang="en-GB" altLang="zh-TW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也沒有一個認識父是誰的。」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23.</a:t>
            </a:r>
            <a:r>
              <a:rPr lang="zh-TW" altLang="en-US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耶穌轉過身來私下對門徒說：「見你們所見之事的眼睛，是有福的。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24.</a:t>
            </a:r>
            <a:r>
              <a:rPr lang="zh-TW" altLang="en-US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我告訴你們：曾經有許多先知及君王希望看你們所見的，而沒有看見；聽你們</a:t>
            </a:r>
            <a:endParaRPr lang="en-GB" altLang="zh-TW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TW" sz="20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zh-TW" sz="2000" b="1" dirty="0">
                <a:effectLst/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所聽的，而沒有聽到。」</a:t>
            </a:r>
            <a:endParaRPr lang="en-CA" sz="2000" b="1" dirty="0"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23</a:t>
            </a:fld>
            <a:endParaRPr lang="it-IT"/>
          </a:p>
        </p:txBody>
      </p:sp>
      <p:pic>
        <p:nvPicPr>
          <p:cNvPr id="3" name="WhatsApp Audio 2021-11-14 at 10.22.31 P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2932" y="117183"/>
            <a:ext cx="420130" cy="4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930" y="1175658"/>
            <a:ext cx="9748831" cy="4688062"/>
          </a:xfrm>
          <a:solidFill>
            <a:srgbClr val="00FA00">
              <a:alpha val="14902"/>
            </a:srgb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2900" b="1" dirty="0">
                <a:solidFill>
                  <a:srgbClr val="002060"/>
                </a:solidFill>
              </a:rPr>
              <a:t>歡迎教友選擇</a:t>
            </a: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         用教區提供的不同渠道表達意思</a:t>
            </a: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en-CA" sz="2900" b="1" dirty="0">
                <a:solidFill>
                  <a:srgbClr val="002060"/>
                </a:solidFill>
              </a:rPr>
              <a:t/>
            </a:r>
            <a:br>
              <a:rPr lang="en-CA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鼓勵團體採用</a:t>
            </a: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         各自行之有效，或適切的模式</a:t>
            </a:r>
            <a:r>
              <a:rPr lang="en-US" altLang="zh-TW" sz="2900" b="1" dirty="0">
                <a:solidFill>
                  <a:srgbClr val="002060"/>
                </a:solidFill>
              </a:rPr>
              <a:t>(</a:t>
            </a:r>
            <a:r>
              <a:rPr lang="zh-TW" altLang="en-US" sz="2900" b="1" dirty="0">
                <a:solidFill>
                  <a:srgbClr val="002060"/>
                </a:solidFill>
              </a:rPr>
              <a:t>與共議精神的原則相呼應</a:t>
            </a:r>
            <a:r>
              <a:rPr lang="en-US" altLang="zh-TW" sz="2900" b="1" dirty="0">
                <a:solidFill>
                  <a:srgbClr val="002060"/>
                </a:solidFill>
              </a:rPr>
              <a:t>)</a:t>
            </a:r>
            <a:br>
              <a:rPr lang="en-US" altLang="zh-TW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進行諮詢</a:t>
            </a: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歡迎團體採用</a:t>
            </a:r>
            <a:r>
              <a:rPr lang="en-CA" altLang="zh-TW" sz="2900" b="1" dirty="0">
                <a:solidFill>
                  <a:srgbClr val="002060"/>
                </a:solidFill>
              </a:rPr>
              <a:t/>
            </a:r>
            <a:br>
              <a:rPr lang="en-CA" altLang="zh-TW" sz="2900" b="1" dirty="0">
                <a:solidFill>
                  <a:srgbClr val="002060"/>
                </a:solidFill>
              </a:rPr>
            </a:br>
            <a:r>
              <a:rPr lang="zh-TW" altLang="en-US" sz="2900" b="1" dirty="0">
                <a:solidFill>
                  <a:srgbClr val="002060"/>
                </a:solidFill>
              </a:rPr>
              <a:t>        世界主教代表會議文件提及的「</a:t>
            </a:r>
            <a:r>
              <a:rPr lang="zh-TW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靈修交談法」</a:t>
            </a:r>
            <a:r>
              <a:rPr lang="zh-TW" altLang="en-US" sz="2900" b="1" dirty="0">
                <a:solidFill>
                  <a:srgbClr val="002060"/>
                </a:solidFill>
              </a:rPr>
              <a:t>進行諮詢</a:t>
            </a:r>
            <a:r>
              <a:rPr lang="en-CA" altLang="zh-TW" sz="2400" dirty="0"/>
              <a:t/>
            </a:r>
            <a:br>
              <a:rPr lang="en-CA" altLang="zh-TW" sz="2400" dirty="0"/>
            </a:b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24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F12F36-312F-134D-A119-68DF41AC8C24}"/>
              </a:ext>
            </a:extLst>
          </p:cNvPr>
          <p:cNvSpPr txBox="1"/>
          <p:nvPr/>
        </p:nvSpPr>
        <p:spPr>
          <a:xfrm>
            <a:off x="3019625" y="360877"/>
            <a:ext cx="681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5837"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32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2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>
                <a:solidFill>
                  <a:srgbClr val="292934">
                    <a:tint val="75000"/>
                  </a:srgbClr>
                </a:solidFill>
              </a:rPr>
              <a:pPr/>
              <a:t>3</a:t>
            </a:fld>
            <a:endParaRPr lang="it-IT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BA4697-45B5-471E-8195-B229B675955D}"/>
              </a:ext>
            </a:extLst>
          </p:cNvPr>
          <p:cNvSpPr txBox="1"/>
          <p:nvPr/>
        </p:nvSpPr>
        <p:spPr>
          <a:xfrm>
            <a:off x="2129172" y="222751"/>
            <a:ext cx="9648846" cy="7071167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kern="10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世界主教代表會議祈禱文</a:t>
            </a:r>
            <a:endParaRPr lang="en-US" altLang="zh-TW" sz="2800" b="1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200"/>
              </a:spcAft>
            </a:pPr>
            <a:endParaRPr lang="en-US" altLang="zh-TW" sz="2400" b="1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天主聖神，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200"/>
              </a:lnSpc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我們因你的名，相聚你台前。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Aft>
                <a:spcPts val="200"/>
              </a:spcAft>
            </a:pPr>
            <a:endParaRPr lang="en-US" sz="2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你是我們的唯一導師，請寓居我們心中；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指引我們該走之路，教導我們如何踐行。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Bef>
                <a:spcPts val="600"/>
              </a:spcBef>
              <a:spcAft>
                <a:spcPts val="200"/>
              </a:spcAft>
            </a:pPr>
            <a:endParaRPr lang="en-US" sz="2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我們生性軟弱，容易犯罪；不要讓我們製造紛亂；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不要讓我們因無知而誤入歧途，因偏執而犯錯。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Bef>
                <a:spcPts val="600"/>
              </a:spcBef>
              <a:spcAft>
                <a:spcPts val="200"/>
              </a:spcAft>
            </a:pPr>
            <a:endParaRPr lang="en-US" sz="2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願我們在你內合而為一，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持守真理，實踐正義，共議同行，邁向永生。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Bef>
                <a:spcPts val="600"/>
              </a:spcBef>
              <a:spcAft>
                <a:spcPts val="200"/>
              </a:spcAft>
            </a:pPr>
            <a:endParaRPr lang="en-US" sz="2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天主聖神，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我們向你呈奉以上的祈求：你時時處處運行不息；</a:t>
            </a:r>
            <a:endParaRPr lang="en-US" sz="2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你與聖父及聖子，共融相通，於無窮世之世。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亞孟。</a:t>
            </a: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800"/>
              </a:lnSpc>
            </a:pPr>
            <a:endParaRPr lang="en-CA" altLang="zh-TW" sz="2400" kern="0" dirty="0">
              <a:solidFill>
                <a:srgbClr val="8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  <a:spcBef>
                <a:spcPts val="600"/>
              </a:spcBef>
            </a:pPr>
            <a:r>
              <a:rPr lang="zh-TW" alt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天主教香港教區宗座署理湯漢樞機准印</a:t>
            </a:r>
            <a:endParaRPr lang="en-US" sz="1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2021</a:t>
            </a:r>
            <a:r>
              <a:rPr lang="zh-TW" alt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年</a:t>
            </a:r>
            <a:r>
              <a:rPr 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月</a:t>
            </a:r>
            <a:r>
              <a:rPr 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6</a:t>
            </a:r>
            <a:r>
              <a:rPr lang="zh-TW" altLang="en-US" sz="1400" kern="0" dirty="0">
                <a:solidFill>
                  <a:srgbClr val="80000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日</a:t>
            </a:r>
            <a:endParaRPr lang="en-US" sz="1400" kern="100" dirty="0">
              <a:solidFill>
                <a:srgbClr val="292934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5" name="Rounded 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7E69DA02-CC6B-E743-894C-F291671ECD1B}"/>
              </a:ext>
            </a:extLst>
          </p:cNvPr>
          <p:cNvSpPr/>
          <p:nvPr/>
        </p:nvSpPr>
        <p:spPr>
          <a:xfrm>
            <a:off x="9471289" y="6025411"/>
            <a:ext cx="1495168" cy="55605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C00000"/>
                </a:solidFill>
              </a:rPr>
              <a:t>回到主目錄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7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CCE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3104" b="13842"/>
          <a:stretch/>
        </p:blipFill>
        <p:spPr>
          <a:xfrm>
            <a:off x="0" y="16107"/>
            <a:ext cx="12192000" cy="685199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215212"/>
            <a:ext cx="2580607" cy="139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0450"/>
            <a:ext cx="10796411" cy="251543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853380" y="5609329"/>
            <a:ext cx="2241672" cy="2224292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2" t="21209" r="33064" b="21000"/>
          <a:stretch/>
        </p:blipFill>
        <p:spPr bwMode="auto">
          <a:xfrm>
            <a:off x="11246415" y="5910411"/>
            <a:ext cx="829764" cy="815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FA693B-0087-6943-81D0-D9EB4275CFA1}"/>
              </a:ext>
            </a:extLst>
          </p:cNvPr>
          <p:cNvSpPr txBox="1"/>
          <p:nvPr/>
        </p:nvSpPr>
        <p:spPr>
          <a:xfrm>
            <a:off x="3935726" y="117769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共融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39006-DAFE-AF4B-86BB-1E8CF3B5B1DC}"/>
              </a:ext>
            </a:extLst>
          </p:cNvPr>
          <p:cNvSpPr txBox="1"/>
          <p:nvPr/>
        </p:nvSpPr>
        <p:spPr>
          <a:xfrm>
            <a:off x="1806738" y="876501"/>
            <a:ext cx="9828906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簡介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共議性教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三大元素之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一：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</a:p>
          <a:p>
            <a:pPr marL="457200" indent="-45720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營造促進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共議精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神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祈禱氣氛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聖經閱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讀 （供參考）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987425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瑪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25:31-46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；路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en-GB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12:35-40</a:t>
            </a:r>
          </a:p>
          <a:p>
            <a:pPr marL="987425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谷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9:38-48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；路</a:t>
            </a:r>
            <a:r>
              <a:rPr lang="en-US" altLang="zh-TW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14:12-14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促進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共議同行」的方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法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渠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道及模式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022350" indent="-43497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靈修交談法及交流一般守則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（請閱在此網站的相關資料）</a:t>
            </a:r>
            <a:endParaRPr lang="en-CA" altLang="zh-TW" sz="2800" b="1" dirty="0">
              <a:solidFill>
                <a:srgbClr val="0432FF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屬於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「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共融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」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這範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疇的議題</a:t>
            </a:r>
            <a:endParaRPr lang="en-CA" altLang="zh-TW" sz="2800" b="1" dirty="0">
              <a:solidFill>
                <a:srgbClr val="00206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622300" indent="-3492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問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卷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主</a:t>
            </a:r>
            <a:r>
              <a:rPr lang="zh-TW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題一至四</a:t>
            </a:r>
            <a:r>
              <a:rPr lang="zh-TW" altLang="en-US" sz="2800" b="1" dirty="0"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（</a:t>
            </a:r>
            <a:r>
              <a:rPr lang="zh-TW" altLang="en-US" sz="2800" b="1" dirty="0">
                <a:solidFill>
                  <a:srgbClr val="0432FF"/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請閱在此網站的相關資料）</a:t>
            </a:r>
            <a:endParaRPr lang="en-CA" altLang="zh-TW" sz="28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000"/>
              </a:lnSpc>
              <a:buAutoNum type="arabicPeriod" startAt="4"/>
            </a:pPr>
            <a:endParaRPr lang="en-CA" altLang="zh-TW" sz="2500" b="1" dirty="0">
              <a:solidFill>
                <a:srgbClr val="C00000"/>
              </a:solidFill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5955" r="6122"/>
          <a:stretch/>
        </p:blipFill>
        <p:spPr bwMode="auto">
          <a:xfrm>
            <a:off x="-23593" y="0"/>
            <a:ext cx="1820862" cy="137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925298" y="6356350"/>
            <a:ext cx="428501" cy="365125"/>
          </a:xfrm>
        </p:spPr>
        <p:txBody>
          <a:bodyPr/>
          <a:lstStyle/>
          <a:p>
            <a:fld id="{08B334CD-7564-43DD-B282-0E009C15ED94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74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628" y="1210259"/>
            <a:ext cx="10022393" cy="5266481"/>
          </a:xfrm>
          <a:solidFill>
            <a:srgbClr val="00FDFF">
              <a:alpha val="15294"/>
            </a:srgb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>
                <a:solidFill>
                  <a:srgbClr val="0432FF"/>
                </a:solidFill>
              </a:rPr>
              <a:t>仁慈的上主因著衪對其子民的盟約之愛，把分散各處的信友聚集在一起。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共融的根源：來自聖三的愛與合一。</a:t>
            </a: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02060"/>
                </a:solidFill>
              </a:rPr>
              <a:t>                              </a:t>
            </a:r>
            <a:r>
              <a:rPr lang="zh-TW" altLang="en-US" sz="2400" b="1" dirty="0">
                <a:solidFill>
                  <a:srgbClr val="002060"/>
                </a:solidFill>
              </a:rPr>
              <a:t>  是主耶穌使我們與天父和好，使我們在聖神內彼此連結。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432FF"/>
                </a:solidFill>
              </a:rPr>
              <a:t>我們相聚時，會因著聆聽天主聖言而得到啟發</a:t>
            </a:r>
            <a:r>
              <a:rPr lang="zh-TW" altLang="en-US" sz="2400" b="1" dirty="0">
                <a:solidFill>
                  <a:srgbClr val="002060"/>
                </a:solidFill>
              </a:rPr>
              <a:t>。</a:t>
            </a: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</a:t>
            </a:r>
            <a:r>
              <a:rPr lang="en-US" altLang="zh-TW" sz="2400" b="1" dirty="0">
                <a:solidFill>
                  <a:srgbClr val="002060"/>
                </a:solidFill>
              </a:rPr>
              <a:t>-</a:t>
            </a:r>
            <a:r>
              <a:rPr lang="zh-TW" altLang="en-US" sz="2400" b="1" dirty="0">
                <a:solidFill>
                  <a:srgbClr val="002060"/>
                </a:solidFill>
              </a:rPr>
              <a:t> 背後原因：教會「生活的傳統」。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                       </a:t>
            </a:r>
            <a:r>
              <a:rPr lang="zh-TW" altLang="en-US" sz="2400" b="1" dirty="0">
                <a:solidFill>
                  <a:srgbClr val="C00000"/>
                </a:solidFill>
              </a:rPr>
              <a:t>所有領過洗的人都是「福傳的積極主角」</a:t>
            </a:r>
            <a:r>
              <a:rPr lang="zh-TW" altLang="en-US" sz="2400" b="1" dirty="0">
                <a:solidFill>
                  <a:srgbClr val="002060"/>
                </a:solidFill>
              </a:rPr>
              <a:t>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zh-TW" sz="2400" b="1" dirty="0">
                <a:solidFill>
                  <a:srgbClr val="002060"/>
                </a:solidFill>
              </a:rPr>
              <a:t> -</a:t>
            </a:r>
            <a:r>
              <a:rPr lang="zh-TW" altLang="en-US" sz="2400" b="1" dirty="0">
                <a:solidFill>
                  <a:srgbClr val="002060"/>
                </a:solidFill>
              </a:rPr>
              <a:t> 啟發的內涵：明辨上主旨意。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                           為上主子民而活出天主給我們每一個人的呼召。</a:t>
            </a:r>
            <a:r>
              <a:rPr lang="en-CA" altLang="zh-TW" sz="2400" b="1" dirty="0">
                <a:solidFill>
                  <a:srgbClr val="002060"/>
                </a:solidFill>
              </a:rPr>
              <a:t/>
            </a:r>
            <a:br>
              <a:rPr lang="en-CA" altLang="zh-TW" sz="2400" b="1" dirty="0">
                <a:solidFill>
                  <a:srgbClr val="002060"/>
                </a:solidFill>
              </a:rPr>
            </a:br>
            <a:r>
              <a:rPr lang="zh-TW" altLang="en-US" sz="2400" b="1" dirty="0">
                <a:solidFill>
                  <a:srgbClr val="002060"/>
                </a:solidFill>
              </a:rPr>
              <a:t>                               活出一種參與和包容的教會進程。</a:t>
            </a: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02060"/>
                </a:solidFill>
              </a:rPr>
              <a:t/>
            </a:r>
            <a:br>
              <a:rPr lang="en-GB" altLang="zh-TW" sz="2400" b="1" dirty="0">
                <a:solidFill>
                  <a:srgbClr val="002060"/>
                </a:solidFill>
              </a:rPr>
            </a:br>
            <a:r>
              <a:rPr lang="en-GB" altLang="zh-TW" sz="2400" b="1" dirty="0">
                <a:solidFill>
                  <a:srgbClr val="002060"/>
                </a:solidFill>
              </a:rPr>
              <a:t>    </a:t>
            </a:r>
            <a:r>
              <a:rPr lang="zh-TW" altLang="en-US" sz="2400" b="1" dirty="0">
                <a:solidFill>
                  <a:srgbClr val="002060"/>
                </a:solidFill>
              </a:rPr>
              <a:t>       屬於「共融」元素的核心主題：</a:t>
            </a:r>
            <a:r>
              <a:rPr lang="en-CA" altLang="zh-TW" sz="2400" b="1" dirty="0">
                <a:solidFill>
                  <a:srgbClr val="0432FF"/>
                </a:solidFill>
              </a:rPr>
              <a:t/>
            </a:r>
            <a:br>
              <a:rPr lang="en-CA" altLang="zh-TW" sz="2400" b="1" dirty="0">
                <a:solidFill>
                  <a:srgbClr val="0432FF"/>
                </a:solidFill>
              </a:rPr>
            </a:br>
            <a:r>
              <a:rPr lang="zh-TW" altLang="en-US" sz="2400" b="1" dirty="0">
                <a:solidFill>
                  <a:srgbClr val="0432FF"/>
                </a:solidFill>
              </a:rPr>
              <a:t>           同行夥伴、聆聽、</a:t>
            </a:r>
            <a:r>
              <a:rPr lang="zh-TW" altLang="zh-MO" sz="2400" b="1" dirty="0">
                <a:solidFill>
                  <a:srgbClr val="0432FF"/>
                </a:solidFill>
              </a:rPr>
              <a:t>勇於發言</a:t>
            </a:r>
            <a:r>
              <a:rPr lang="zh-TW" altLang="en-US" sz="2400" b="1" dirty="0">
                <a:solidFill>
                  <a:srgbClr val="0432FF"/>
                </a:solidFill>
              </a:rPr>
              <a:t>、</a:t>
            </a:r>
            <a:r>
              <a:rPr lang="zh-TW" altLang="zh-MO" sz="2400" b="1" dirty="0">
                <a:solidFill>
                  <a:srgbClr val="0432FF"/>
                </a:solidFill>
              </a:rPr>
              <a:t>慶祝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5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F12F36-312F-134D-A119-68DF41AC8C24}"/>
              </a:ext>
            </a:extLst>
          </p:cNvPr>
          <p:cNvSpPr txBox="1"/>
          <p:nvPr/>
        </p:nvSpPr>
        <p:spPr>
          <a:xfrm>
            <a:off x="3021456" y="89977"/>
            <a:ext cx="681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206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共融</a:t>
            </a:r>
            <a:endParaRPr lang="en-GB" altLang="zh-TW" sz="3600" b="1" dirty="0">
              <a:solidFill>
                <a:srgbClr val="00206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r>
              <a:rPr lang="zh-TW" altLang="en-US" sz="2400" b="1" dirty="0">
                <a:solidFill>
                  <a:srgbClr val="00206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「共議性教會」的第一項主要元素</a:t>
            </a:r>
            <a:endParaRPr lang="en-US" sz="2400" b="1" dirty="0">
              <a:solidFill>
                <a:srgbClr val="00206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957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019" y="286872"/>
            <a:ext cx="9971891" cy="6146679"/>
          </a:xfrm>
          <a:solidFill>
            <a:srgbClr val="00FDFF">
              <a:alpha val="14902"/>
            </a:srgbClr>
          </a:solidFill>
        </p:spPr>
        <p:txBody>
          <a:bodyPr>
            <a:normAutofit fontScale="90000"/>
          </a:bodyPr>
          <a:lstStyle/>
          <a:p>
            <a:pPr algn="l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tabLst>
                <a:tab pos="284163" algn="l"/>
                <a:tab pos="395288" algn="l"/>
              </a:tabLst>
            </a:pPr>
            <a:r>
              <a:rPr lang="zh-TW" altLang="en-US" sz="2000" b="1" dirty="0">
                <a:highlight>
                  <a:srgbClr val="FFFF00"/>
                </a:highlight>
              </a:rPr>
              <a:t>瑪竇福音 </a:t>
            </a:r>
            <a:r>
              <a:rPr lang="en-US" altLang="zh-TW" sz="2000" b="1" dirty="0">
                <a:highlight>
                  <a:srgbClr val="FFFF00"/>
                </a:highlight>
              </a:rPr>
              <a:t>25</a:t>
            </a:r>
            <a:r>
              <a:rPr lang="zh-TW" altLang="en-US" sz="2000" b="1" dirty="0">
                <a:highlight>
                  <a:srgbClr val="FFFF00"/>
                </a:highlight>
              </a:rPr>
              <a:t>章 </a:t>
            </a:r>
            <a:r>
              <a:rPr lang="en-US" altLang="zh-TW" sz="2000" b="1" dirty="0">
                <a:highlight>
                  <a:srgbClr val="FFFF00"/>
                </a:highlight>
              </a:rPr>
              <a:t>31-46</a:t>
            </a:r>
            <a:r>
              <a:rPr lang="zh-TW" altLang="en-US" sz="2000" b="1" dirty="0">
                <a:highlight>
                  <a:srgbClr val="FFFF00"/>
                </a:highlight>
              </a:rPr>
              <a:t>節</a:t>
            </a:r>
            <a:r>
              <a:rPr lang="zh-TW" altLang="en-US" sz="2000" b="1" dirty="0"/>
              <a:t/>
            </a:r>
            <a:br>
              <a:rPr lang="zh-TW" altLang="en-US" sz="2000" b="1" dirty="0"/>
            </a:br>
            <a:r>
              <a:rPr lang="zh-TW" altLang="en-US" sz="2000" b="1" dirty="0"/>
              <a:t/>
            </a:r>
            <a:br>
              <a:rPr lang="zh-TW" altLang="en-US" sz="2000" b="1" dirty="0"/>
            </a:br>
            <a:r>
              <a:rPr lang="en-US" altLang="zh-TW" sz="1800" b="1" dirty="0"/>
              <a:t>31.</a:t>
            </a:r>
            <a:r>
              <a:rPr lang="zh-TW" altLang="en-US" sz="1800" b="1" dirty="0"/>
              <a:t> 當人子在自己的光榮中，與眾天使一同降來時，那時，衪要坐在光榮的寶座上，</a:t>
            </a:r>
            <a:br>
              <a:rPr lang="zh-TW" altLang="en-US" sz="1800" b="1" dirty="0"/>
            </a:br>
            <a:r>
              <a:rPr lang="en-US" altLang="zh-TW" sz="1800" b="1" dirty="0"/>
              <a:t>32.</a:t>
            </a:r>
            <a:r>
              <a:rPr lang="zh-TW" altLang="en-US" sz="1800" b="1" dirty="0"/>
              <a:t> 一切的民族，都要聚在衪面前； 衪要把他們彼此分開，如同牧人分開綿羊和山羊一樣：</a:t>
            </a:r>
            <a:br>
              <a:rPr lang="zh-TW" altLang="en-US" sz="1800" b="1" dirty="0"/>
            </a:br>
            <a:r>
              <a:rPr lang="en-US" altLang="zh-TW" sz="1800" b="1" dirty="0"/>
              <a:t>33.</a:t>
            </a:r>
            <a:r>
              <a:rPr lang="zh-TW" altLang="en-US" sz="1800" b="1" dirty="0"/>
              <a:t> 把綿羊放在自己的右邊，山羊在左邊。</a:t>
            </a:r>
            <a:br>
              <a:rPr lang="zh-TW" altLang="en-US" sz="1800" b="1" dirty="0"/>
            </a:br>
            <a:r>
              <a:rPr lang="en-US" altLang="zh-TW" sz="1800" b="1" dirty="0"/>
              <a:t>34.</a:t>
            </a:r>
            <a:r>
              <a:rPr lang="zh-TW" altLang="en-US" sz="1800" b="1" dirty="0"/>
              <a:t> 那時， 君王要對那些在衪右邊的說：我父所祝福的，你們來吧</a:t>
            </a:r>
            <a:r>
              <a:rPr lang="en-US" altLang="zh-TW" sz="1800" b="1" dirty="0"/>
              <a:t>!</a:t>
            </a:r>
            <a:r>
              <a:rPr lang="zh-TW" altLang="en-US" sz="1800" b="1" dirty="0"/>
              <a:t>承受自創世以來，給你們預備了的國度吧</a:t>
            </a:r>
            <a:r>
              <a:rPr lang="en-US" altLang="zh-TW" sz="1800" b="1" dirty="0"/>
              <a:t>!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35.</a:t>
            </a:r>
            <a:r>
              <a:rPr lang="zh-TW" altLang="en-US" sz="1800" b="1" dirty="0"/>
              <a:t> 因為我餓了，你們給了我吃的；我渴了，你們給了我喝的；我作客，你們收留了我；</a:t>
            </a:r>
            <a:br>
              <a:rPr lang="zh-TW" altLang="en-US" sz="1800" b="1" dirty="0"/>
            </a:br>
            <a:r>
              <a:rPr lang="en-US" altLang="zh-TW" sz="1800" b="1" dirty="0"/>
              <a:t>36.</a:t>
            </a:r>
            <a:r>
              <a:rPr lang="zh-TW" altLang="en-US" sz="1800" b="1" dirty="0"/>
              <a:t> 我赤身露體，你們給了我穿的；我患病，你們看顧了我；我在監裏，你們來探望了我。</a:t>
            </a:r>
            <a:br>
              <a:rPr lang="zh-TW" altLang="en-US" sz="1800" b="1" dirty="0"/>
            </a:br>
            <a:r>
              <a:rPr lang="en-US" altLang="zh-TW" sz="1800" b="1" dirty="0"/>
              <a:t>37.</a:t>
            </a:r>
            <a:r>
              <a:rPr lang="zh-TW" altLang="en-US" sz="1800" b="1" dirty="0"/>
              <a:t> 那時，義人回答衪說：主啊</a:t>
            </a:r>
            <a:r>
              <a:rPr lang="en-US" altLang="zh-TW" sz="1800" b="1" dirty="0"/>
              <a:t>! </a:t>
            </a:r>
            <a:r>
              <a:rPr lang="zh-TW" altLang="en-US" sz="1800" b="1" dirty="0"/>
              <a:t>我們什麼時候見了你饑餓而供養了你，或口渴而給了你喝的</a:t>
            </a:r>
            <a:r>
              <a:rPr lang="en-US" altLang="zh-TW" sz="1800" b="1" dirty="0"/>
              <a:t>?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38.</a:t>
            </a:r>
            <a:r>
              <a:rPr lang="zh-TW" altLang="en-US" sz="1800" b="1" dirty="0"/>
              <a:t> 我們什麼時候見了你作客，而收留了你， 或赤身露體而給了你穿的 </a:t>
            </a:r>
            <a:r>
              <a:rPr lang="en-US" altLang="zh-TW" sz="1800" b="1" dirty="0"/>
              <a:t>?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39.</a:t>
            </a:r>
            <a:r>
              <a:rPr lang="zh-TW" altLang="en-US" sz="1800" b="1" dirty="0"/>
              <a:t> 我們什麼時候見了你患病，或在監裏而來探望過你</a:t>
            </a:r>
            <a:r>
              <a:rPr lang="en-US" altLang="zh-TW" sz="1800" b="1" dirty="0"/>
              <a:t>?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40.</a:t>
            </a:r>
            <a:r>
              <a:rPr lang="zh-TW" altLang="en-US" sz="1800" b="1" dirty="0"/>
              <a:t> 君王便回答他門說：我實在告訴你們：凡你們對我這些最小兄弟中的一個所做的，就是對我做的。</a:t>
            </a:r>
            <a:br>
              <a:rPr lang="zh-TW" altLang="en-US" sz="1800" b="1" dirty="0"/>
            </a:br>
            <a:r>
              <a:rPr lang="en-US" altLang="zh-TW" sz="1800" b="1" dirty="0"/>
              <a:t>41.</a:t>
            </a:r>
            <a:r>
              <a:rPr lang="zh-TW" altLang="en-US" sz="1800" b="1" dirty="0"/>
              <a:t> 然後衪又對那些在衪左邊的說：可咒罵的，離開我，到那給魔鬼和他的使者預備的永火裏去吧</a:t>
            </a:r>
            <a:r>
              <a:rPr lang="en-US" altLang="zh-TW" sz="1800" b="1" dirty="0"/>
              <a:t>!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42.</a:t>
            </a:r>
            <a:r>
              <a:rPr lang="zh-TW" altLang="en-US" sz="1800" b="1" dirty="0"/>
              <a:t> 因為我餓了，你們沒有給我吃的； 我渴了，你們沒有給我喝的；</a:t>
            </a:r>
            <a:br>
              <a:rPr lang="zh-TW" altLang="en-US" sz="1800" b="1" dirty="0"/>
            </a:br>
            <a:r>
              <a:rPr lang="en-US" altLang="zh-TW" sz="1800" b="1" dirty="0"/>
              <a:t>43.</a:t>
            </a:r>
            <a:r>
              <a:rPr lang="zh-TW" altLang="en-US" sz="1800" b="1" dirty="0"/>
              <a:t> 我作客，你們沒有收留我；我赤身露身，你們沒有給我穿的；我患病或在監裏，你們沒有來探望我。</a:t>
            </a:r>
            <a:br>
              <a:rPr lang="zh-TW" altLang="en-US" sz="1800" b="1" dirty="0"/>
            </a:br>
            <a:r>
              <a:rPr lang="en-US" altLang="zh-TW" sz="1800" b="1" dirty="0"/>
              <a:t>44.</a:t>
            </a:r>
            <a:r>
              <a:rPr lang="zh-TW" altLang="en-US" sz="1800" b="1" dirty="0"/>
              <a:t> 那時，他們也要回答說：主啊</a:t>
            </a:r>
            <a:r>
              <a:rPr lang="en-US" altLang="zh-TW" sz="1800" b="1" dirty="0"/>
              <a:t>! </a:t>
            </a:r>
            <a:r>
              <a:rPr lang="zh-TW" altLang="en-US" sz="1800" b="1" dirty="0"/>
              <a:t>我們幾時見了你飢餓，或口渴，或作客，或赤身露體，或有病，或坐監，而 </a:t>
            </a:r>
            <a:r>
              <a:rPr lang="en-US" altLang="zh-TW" sz="1800" b="1" dirty="0"/>
              <a:t/>
            </a:r>
            <a:br>
              <a:rPr lang="en-US" altLang="zh-TW" sz="1800" b="1" dirty="0"/>
            </a:br>
            <a:r>
              <a:rPr lang="en-US" altLang="zh-TW" sz="1800" b="1" dirty="0"/>
              <a:t>       </a:t>
            </a:r>
            <a:r>
              <a:rPr lang="zh-TW" altLang="en-US" sz="1800" b="1" dirty="0"/>
              <a:t>我們沒有給你效勞</a:t>
            </a:r>
            <a:r>
              <a:rPr lang="en-US" altLang="zh-TW" sz="1800" b="1" dirty="0"/>
              <a:t>?</a:t>
            </a:r>
            <a:r>
              <a:rPr lang="zh-TW" altLang="en-US" sz="1800" b="1" dirty="0"/>
              <a:t/>
            </a:r>
            <a:br>
              <a:rPr lang="zh-TW" altLang="en-US" sz="1800" b="1" dirty="0"/>
            </a:br>
            <a:r>
              <a:rPr lang="en-US" altLang="zh-TW" sz="1800" b="1" dirty="0"/>
              <a:t>45.</a:t>
            </a:r>
            <a:r>
              <a:rPr lang="zh-TW" altLang="en-US" sz="1800" b="1" dirty="0"/>
              <a:t> 那時君王回答他們說：我實在告訴你們：凡你們沒有給這些最小中的一個做的，便是沒有給我做。</a:t>
            </a:r>
            <a:br>
              <a:rPr lang="zh-TW" altLang="en-US" sz="1800" b="1" dirty="0"/>
            </a:br>
            <a:r>
              <a:rPr lang="en-US" altLang="zh-TW" sz="1800" b="1" dirty="0"/>
              <a:t>46.</a:t>
            </a:r>
            <a:r>
              <a:rPr lang="zh-TW" altLang="en-US" sz="1800" b="1" dirty="0"/>
              <a:t> 這些人要進入永罰，而那些義人卻要進入永生。」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6</a:t>
            </a:fld>
            <a:endParaRPr lang="it-IT"/>
          </a:p>
        </p:txBody>
      </p:sp>
      <p:pic>
        <p:nvPicPr>
          <p:cNvPr id="5" name="瑪2531-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1065" y="232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212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4999" y="190118"/>
            <a:ext cx="10104455" cy="5590610"/>
          </a:xfrm>
          <a:solidFill>
            <a:srgbClr val="00FDFF">
              <a:alpha val="15294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CA" sz="1900" dirty="0" err="1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谷</a:t>
            </a:r>
            <a:r>
              <a:rPr lang="en-CA" sz="1900" dirty="0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 9</a:t>
            </a:r>
            <a:r>
              <a:rPr lang="en-GB" sz="1900" dirty="0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:38-48</a:t>
            </a:r>
            <a:r>
              <a:rPr lang="en-GB" sz="1900" dirty="0">
                <a:latin typeface="Calibri" pitchFamily="34" charset="0"/>
                <a:cs typeface="Calibri" pitchFamily="34" charset="0"/>
              </a:rPr>
              <a:t/>
            </a:r>
            <a:br>
              <a:rPr lang="en-GB" sz="1900" dirty="0">
                <a:latin typeface="Calibri" pitchFamily="34" charset="0"/>
                <a:cs typeface="Calibri" pitchFamily="34" charset="0"/>
              </a:rPr>
            </a:br>
            <a:r>
              <a:rPr lang="en-CA" sz="1900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38.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若望向耶穌說：「師傅！我們見過一個人，他因你的名字驅魔，我們禁止了他，因為他</a:t>
            </a:r>
            <a:r>
              <a:rPr lang="en-US" altLang="zh-TW" sz="1900" b="1" dirty="0">
                <a:latin typeface="Calibri" pitchFamily="34" charset="0"/>
                <a:cs typeface="Calibri" pitchFamily="34" charset="0"/>
              </a:rPr>
              <a:t>   </a:t>
            </a:r>
            <a:br>
              <a:rPr lang="en-US" altLang="zh-TW" sz="1900" b="1" dirty="0">
                <a:latin typeface="Calibri" pitchFamily="34" charset="0"/>
                <a:cs typeface="Calibri" pitchFamily="34" charset="0"/>
              </a:rPr>
            </a:br>
            <a:r>
              <a:rPr lang="en-US" altLang="zh-TW" sz="1900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不跟從我們。」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39.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耶穌說：「不要禁止他，因為沒有任何人，以我的名字行了奇跡，就會立即誹謗我的，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40.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因為誰不反對我們，就是傾向我們。」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41.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「誰若因你們屬於基督，而給你們一杯水喝，我實在告訴你們：他決不會失掉他的賞報。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42.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誰若使這些信者中的一個小子跌倒，倒不如拿一塊驢拉的磨石，套在他的脖子上，投在</a:t>
            </a: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1900" b="1" dirty="0">
                <a:latin typeface="Calibri" pitchFamily="34" charset="0"/>
                <a:cs typeface="Calibri" pitchFamily="34" charset="0"/>
              </a:rPr>
            </a:b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>     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海裏，為他更好。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43.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倘若你的手使你跌倒，砍掉它！你殘廢進入生命，比有兩隻手而往地獄裏，到那不滅的</a:t>
            </a: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1900" b="1" dirty="0">
                <a:latin typeface="Calibri" pitchFamily="34" charset="0"/>
                <a:cs typeface="Calibri" pitchFamily="34" charset="0"/>
              </a:rPr>
            </a:b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火裏去更好。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44.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倘若你的腳使你跌倒，砍掉它！你瘸腿進入生命，比有雙腳被投入地獄裏更好。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45.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倘若你的眼使你跌倒，剜出它來！你一隻眼進入天主的國，比有兩隻眼被投入地獄裏更好，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46.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那裏的蟲子不死，火也不滅。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47.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因為所有的人都要用火醃起來。</a:t>
            </a:r>
            <a:r>
              <a:rPr lang="en-CA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1900" b="1" dirty="0">
                <a:latin typeface="Calibri" pitchFamily="34" charset="0"/>
                <a:cs typeface="Calibri" pitchFamily="34" charset="0"/>
              </a:rPr>
            </a:br>
            <a:r>
              <a:rPr lang="en-CA" sz="1900" b="1" dirty="0">
                <a:latin typeface="Calibri" pitchFamily="34" charset="0"/>
                <a:cs typeface="Calibri" pitchFamily="34" charset="0"/>
              </a:rPr>
              <a:t>48.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鹽是好的；但鹽若成了不鹹的，你們可用什麼去調和它？在你們中間當有鹽，又該彼此和</a:t>
            </a: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1900" b="1" dirty="0">
                <a:latin typeface="Calibri" pitchFamily="34" charset="0"/>
                <a:cs typeface="Calibri" pitchFamily="34" charset="0"/>
              </a:rPr>
            </a:br>
            <a:r>
              <a:rPr lang="en-GB" altLang="zh-TW" sz="1900" b="1" dirty="0">
                <a:latin typeface="Calibri" pitchFamily="34" charset="0"/>
                <a:cs typeface="Calibri" pitchFamily="34" charset="0"/>
              </a:rPr>
              <a:t>      </a:t>
            </a:r>
            <a:r>
              <a:rPr lang="zh-TW" altLang="en-US" sz="1900" b="1" dirty="0">
                <a:latin typeface="Calibri" pitchFamily="34" charset="0"/>
                <a:cs typeface="Calibri" pitchFamily="34" charset="0"/>
              </a:rPr>
              <a:t>平相處。」</a:t>
            </a:r>
            <a:endParaRPr lang="en-CA" sz="19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7</a:t>
            </a:fld>
            <a:endParaRPr lang="it-IT"/>
          </a:p>
        </p:txBody>
      </p:sp>
      <p:pic>
        <p:nvPicPr>
          <p:cNvPr id="2" name="Mark 9 38-48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7643" y="151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1666" y="762002"/>
            <a:ext cx="9514214" cy="4778067"/>
          </a:xfrm>
          <a:solidFill>
            <a:srgbClr val="00FDFF">
              <a:alpha val="15294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400" dirty="0" err="1">
                <a:highlight>
                  <a:srgbClr val="FFFF00"/>
                </a:highlight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路</a:t>
            </a:r>
            <a:r>
              <a:rPr lang="en-GB" sz="2400" dirty="0">
                <a:highlight>
                  <a:srgbClr val="FFFF00"/>
                </a:highlight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12:35-40</a:t>
            </a:r>
            <a:r>
              <a:rPr lang="en-GB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GB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35.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「要把你們的腰束起，把燈點着；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36.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應當如同那些等候自己的主人，由婚筵回來的人，為的是主人來到，</a:t>
            </a:r>
            <a: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一敲門，立刻就給他開門。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37.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主人來到時，遇見醒寤着的那些僕人，是有福的。我實在告訴你們：</a:t>
            </a:r>
            <a: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GB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主人要束上腰，請他們坐席，自己前來伺候他們。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38.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他二更來也罷，三更來也罷，若遇見這樣，那些人纔是有福的。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39.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你們應該明白這一點：如果家主知道盜賊何時要來，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【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他必要醒寤，</a:t>
            </a:r>
            <a: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】</a:t>
            </a:r>
            <a:br>
              <a:rPr lang="en-US" altLang="zh-TW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       決不容自己的房屋被挖穿。</a:t>
            </a: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40. </a:t>
            </a:r>
            <a:r>
              <a:rPr lang="zh-TW" altLang="en-US" sz="2200" b="1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>你們也應當準備，因為在你們不料想的時辰，人子就來了。」</a:t>
            </a:r>
            <a:r>
              <a:rPr lang="en-GB" altLang="zh-TW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  <a:t/>
            </a:r>
            <a:br>
              <a:rPr lang="en-GB" altLang="zh-TW" sz="2400" dirty="0">
                <a:latin typeface="Calibri" pitchFamily="34" charset="0"/>
                <a:ea typeface="MingLiU" panose="02020509000000000000" pitchFamily="49" charset="-120"/>
                <a:cs typeface="Calibri" pitchFamily="34" charset="0"/>
              </a:rPr>
            </a:br>
            <a:endParaRPr lang="en-CA" sz="2400" dirty="0">
              <a:latin typeface="Calibri" pitchFamily="34" charset="0"/>
              <a:ea typeface="MingLiU" panose="02020509000000000000" pitchFamily="49" charset="-12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8</a:t>
            </a:fld>
            <a:endParaRPr lang="it-IT"/>
          </a:p>
        </p:txBody>
      </p:sp>
      <p:pic>
        <p:nvPicPr>
          <p:cNvPr id="2" name="Luke 12 35-40_Cn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7111" y="840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E12114D-A0C5-4FBA-90AE-A39273F0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4FD8E1-161B-AE45-BBB9-B5F8100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4" y="685805"/>
            <a:ext cx="8862646" cy="3749804"/>
          </a:xfrm>
          <a:solidFill>
            <a:srgbClr val="00FDFF">
              <a:alpha val="15294"/>
            </a:srgbClr>
          </a:solidFill>
        </p:spPr>
        <p:txBody>
          <a:bodyPr>
            <a:noAutofit/>
          </a:bodyPr>
          <a:lstStyle/>
          <a:p>
            <a:pPr algn="l"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400" dirty="0"/>
              <a:t> </a:t>
            </a:r>
            <a:r>
              <a:rPr lang="en-CA" sz="2400" dirty="0"/>
              <a:t/>
            </a:r>
            <a:br>
              <a:rPr lang="en-CA" sz="2400" dirty="0"/>
            </a:br>
            <a:r>
              <a:rPr lang="en-GB" sz="2400" dirty="0" err="1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路</a:t>
            </a:r>
            <a:r>
              <a:rPr lang="en-GB" sz="2400" dirty="0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 14:12-14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GB" sz="2400" dirty="0">
                <a:latin typeface="Calibri" pitchFamily="34" charset="0"/>
                <a:cs typeface="Calibri" pitchFamily="34" charset="0"/>
              </a:rPr>
            </a:br>
            <a:r>
              <a:rPr lang="en-CA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2400" dirty="0">
                <a:latin typeface="Calibri" pitchFamily="34" charset="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cs typeface="Calibri" pitchFamily="34" charset="0"/>
              </a:rPr>
              <a:t>12. </a:t>
            </a:r>
            <a:r>
              <a:rPr lang="zh-TW" altLang="en-US" sz="2200" b="1" dirty="0">
                <a:latin typeface="Calibri" pitchFamily="34" charset="0"/>
                <a:cs typeface="Calibri" pitchFamily="34" charset="0"/>
              </a:rPr>
              <a:t>耶穌也向請他的人說：「幾時你設午宴或晚宴，不要請你的朋</a:t>
            </a:r>
            <a:r>
              <a:rPr lang="en-GB" altLang="zh-TW" sz="22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2200" b="1" dirty="0">
                <a:latin typeface="Calibri" pitchFamily="34" charset="0"/>
                <a:cs typeface="Calibri" pitchFamily="34" charset="0"/>
              </a:rPr>
            </a:br>
            <a:r>
              <a:rPr lang="en-GB" altLang="zh-TW" sz="2200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cs typeface="Calibri" pitchFamily="34" charset="0"/>
              </a:rPr>
              <a:t>友、兄弟、親戚及富有的鄰人，怕他們也要回請而還報你。</a:t>
            </a:r>
            <a:r>
              <a:rPr lang="en-CA" sz="22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cs typeface="Calibri" pitchFamily="34" charset="0"/>
              </a:rPr>
              <a:t>13. </a:t>
            </a:r>
            <a:r>
              <a:rPr lang="zh-TW" altLang="en-US" sz="2200" b="1" dirty="0">
                <a:latin typeface="Calibri" pitchFamily="34" charset="0"/>
                <a:cs typeface="Calibri" pitchFamily="34" charset="0"/>
              </a:rPr>
              <a:t>但你幾時設筵，要請貧窮的、殘廢的、瘸腿的、瞎眼的人。</a:t>
            </a:r>
            <a:r>
              <a:rPr lang="en-CA" sz="22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CA" sz="2200" b="1" dirty="0">
                <a:latin typeface="Calibri" pitchFamily="34" charset="0"/>
                <a:cs typeface="Calibri" pitchFamily="34" charset="0"/>
              </a:rPr>
            </a:br>
            <a:r>
              <a:rPr lang="en-CA" sz="2200" b="1" dirty="0">
                <a:latin typeface="Calibri" pitchFamily="34" charset="0"/>
                <a:cs typeface="Calibri" pitchFamily="34" charset="0"/>
              </a:rPr>
              <a:t>14. </a:t>
            </a:r>
            <a:r>
              <a:rPr lang="zh-TW" altLang="en-US" sz="2200" b="1" dirty="0">
                <a:latin typeface="Calibri" pitchFamily="34" charset="0"/>
                <a:cs typeface="Calibri" pitchFamily="34" charset="0"/>
              </a:rPr>
              <a:t>如此，你有福了，因為他們沒有可報答你的；但在義人復活的</a:t>
            </a:r>
            <a:r>
              <a:rPr lang="en-GB" altLang="zh-TW" sz="22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2200" b="1" dirty="0">
                <a:latin typeface="Calibri" pitchFamily="34" charset="0"/>
                <a:cs typeface="Calibri" pitchFamily="34" charset="0"/>
              </a:rPr>
            </a:br>
            <a:r>
              <a:rPr lang="en-GB" altLang="zh-TW" sz="2200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zh-TW" altLang="en-US" sz="2200" b="1" dirty="0">
                <a:latin typeface="Calibri" pitchFamily="34" charset="0"/>
                <a:cs typeface="Calibri" pitchFamily="34" charset="0"/>
              </a:rPr>
              <a:t>時候，你必能得到賞報。」</a:t>
            </a:r>
            <a:r>
              <a:rPr lang="en-GB" altLang="zh-TW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GB" altLang="zh-TW" sz="2400" dirty="0">
                <a:latin typeface="Calibri" pitchFamily="34" charset="0"/>
                <a:cs typeface="Calibri" pitchFamily="34" charset="0"/>
              </a:rPr>
            </a:br>
            <a:endParaRPr lang="en-CA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34CD-7564-43DD-B282-0E009C15ED94}" type="slidenum">
              <a:rPr lang="it-IT" smtClean="0"/>
              <a:t>9</a:t>
            </a:fld>
            <a:endParaRPr lang="it-IT"/>
          </a:p>
        </p:txBody>
      </p:sp>
      <p:pic>
        <p:nvPicPr>
          <p:cNvPr id="3" name="Luke-14_12-14_Cn-M">
            <a:hlinkClick r:id="" action="ppaction://media"/>
            <a:extLst>
              <a:ext uri="{FF2B5EF4-FFF2-40B4-BE49-F238E27FC236}">
                <a16:creationId xmlns="" xmlns:a16="http://schemas.microsoft.com/office/drawing/2014/main" id="{30D0DF40-5973-413B-9E02-E8C76F0EB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2916" y="783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5036</TotalTime>
  <Words>1129</Words>
  <Application>Microsoft Office PowerPoint</Application>
  <PresentationFormat>自訂</PresentationFormat>
  <Paragraphs>145</Paragraphs>
  <Slides>24</Slides>
  <Notes>5</Notes>
  <HiddenSlides>0</HiddenSlides>
  <MMClips>12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Tema di Office</vt:lpstr>
      <vt:lpstr>PowerPoint 簡報</vt:lpstr>
      <vt:lpstr>PowerPoint 簡報</vt:lpstr>
      <vt:lpstr>PowerPoint 簡報</vt:lpstr>
      <vt:lpstr>PowerPoint 簡報</vt:lpstr>
      <vt:lpstr>仁慈的上主因著衪對其子民的盟約之愛，把分散各處的信友聚集在一起。    - 共融的根源：來自聖三的愛與合一。                                 是主耶穌使我們與天父和好，使我們在聖神內彼此連結。  我們相聚時，會因著聆聽天主聖言而得到啟發。    - 背後原因：教會「生活的傳統」。                            所有領過洗的人都是「福傳的積極主角」。   - 啟發的內涵：明辨上主旨意。                                為上主子民而活出天主給我們每一個人的呼召。                                活出一種參與和包容的教會進程。             屬於「共融」元素的核心主題：            同行夥伴、聆聽、勇於發言、慶祝</vt:lpstr>
      <vt:lpstr>瑪竇福音 25章 31-46節  31. 當人子在自己的光榮中，與眾天使一同降來時，那時，衪要坐在光榮的寶座上， 32. 一切的民族，都要聚在衪面前； 衪要把他們彼此分開，如同牧人分開綿羊和山羊一樣： 33. 把綿羊放在自己的右邊，山羊在左邊。 34. 那時， 君王要對那些在衪右邊的說：我父所祝福的，你們來吧!承受自創世以來，給你們預備了的國度吧! 35. 因為我餓了，你們給了我吃的；我渴了，你們給了我喝的；我作客，你們收留了我； 36. 我赤身露體，你們給了我穿的；我患病，你們看顧了我；我在監裏，你們來探望了我。 37. 那時，義人回答衪說：主啊! 我們什麼時候見了你饑餓而供養了你，或口渴而給了你喝的? 38. 我們什麼時候見了你作客，而收留了你， 或赤身露體而給了你穿的 ? 39. 我們什麼時候見了你患病，或在監裏而來探望過你? 40. 君王便回答他門說：我實在告訴你們：凡你們對我這些最小兄弟中的一個所做的，就是對我做的。 41. 然後衪又對那些在衪左邊的說：可咒罵的，離開我，到那給魔鬼和他的使者預備的永火裏去吧! 42. 因為我餓了，你們沒有給我吃的； 我渴了，你們沒有給我喝的； 43. 我作客，你們沒有收留我；我赤身露身，你們沒有給我穿的；我患病或在監裏，你們沒有來探望我。 44. 那時，他們也要回答說：主啊! 我們幾時見了你飢餓，或口渴，或作客，或赤身露體，或有病，或坐監，而         我們沒有給你效勞? 45. 那時君王回答他們說：我實在告訴你們：凡你們沒有給這些最小中的一個做的，便是沒有給我做。 46. 這些人要進入永罰，而那些義人卻要進入永生。」</vt:lpstr>
      <vt:lpstr>谷 9:38-48  38. 若望向耶穌說：「師傅！我們見過一個人，他因你的名字驅魔，我們禁止了他，因為他           不跟從我們。」 39. 耶穌說：「不要禁止他，因為沒有任何人，以我的名字行了奇跡，就會立即誹謗我的， 40. 因為誰不反對我們，就是傾向我們。」 41. 「誰若因你們屬於基督，而給你們一杯水喝，我實在告訴你們：他決不會失掉他的賞報。 42. 誰若使這些信者中的一個小子跌倒，倒不如拿一塊驢拉的磨石，套在他的脖子上，投在       海裏，為他更好。 43. 倘若你的手使你跌倒，砍掉它！你殘廢進入生命，比有兩隻手而往地獄裏，到那不滅的        火裏去更好。 44. 倘若你的腳使你跌倒，砍掉它！你瘸腿進入生命，比有雙腳被投入地獄裏更好。 45. 倘若你的眼使你跌倒，剜出它來！你一隻眼進入天主的國，比有兩隻眼被投入地獄裏更好， 46. 那裏的蟲子不死，火也不滅。 47. 因為所有的人都要用火醃起來。 48. 鹽是好的；但鹽若成了不鹹的，你們可用什麼去調和它？在你們中間當有鹽，又該彼此和       平相處。」</vt:lpstr>
      <vt:lpstr>路 12:35-40  35. 「要把你們的腰束起，把燈點着； 36. 應當如同那些等候自己的主人，由婚筵回來的人，為的是主人來到，        一敲門，立刻就給他開門。 37. 主人來到時，遇見醒寤着的那些僕人，是有福的。我實在告訴你們：        主人要束上腰，請他們坐席，自己前來伺候他們。 38. 他二更來也罷，三更來也罷，若遇見這樣，那些人纔是有福的。 39. 你們應該明白這一點：如果家主知道盜賊何時要來，【他必要醒寤，】        決不容自己的房屋被挖穿。 40. 你們也應當準備，因為在你們不料想的時辰，人子就來了。」 </vt:lpstr>
      <vt:lpstr>  路 14:12-14  12. 耶穌也向請他的人說：「幾時你設午宴或晚宴，不要請你的朋        友、兄弟、親戚及富有的鄰人，怕他們也要回請而還報你。 13. 但你幾時設筵，要請貧窮的、殘廢的、瘸腿的、瞎眼的人。 14. 如此，你有福了，因為他們沒有可報答你的；但在義人復活的        時候，你必能得到賞報。」 </vt:lpstr>
      <vt:lpstr>歡迎教友選擇          用教區提供的不同渠道表達意思  鼓勵團體採用          各自行之有效，或適切的模式(與共議精神的原則相呼應) 進行諮詢  歡迎團體採用         世界主教代表會議文件提及的「靈修交談法」進行諮詢 </vt:lpstr>
      <vt:lpstr>PowerPoint 簡報</vt:lpstr>
      <vt:lpstr>呼籲全體天主子民（包括平信徒，獻身者和領受神職者）：     - 參與這彼此尊重的深度聆聽。     - 這種傾聽也為我們創造空間，聆聽聖神。     - 讓聖神帶領我們的心神朝向教會的第三個千年。  讓全體天主子民參與的基礎：     - 所有信者均藉著受自聖神的恩典，蒙召彼此服務。     - 一個共議性的教會，她擁抱自由且多樣化的成員，他們均被召就牧民決定共同        祈禱、傾聽、分析、對話、分辨及給予意見，以求盡量吻合上主的旨意。     - 我們必須付上真正的努力，以確保那在邊緣或感覺被排擠於外的信友參與其中。                屬於「參與」元素的核心主題：               權力和參與、明辨與決定、培育我們的共議精神</vt:lpstr>
      <vt:lpstr>PowerPoint 簡報</vt:lpstr>
      <vt:lpstr>PowerPoint 簡報</vt:lpstr>
      <vt:lpstr>PowerPoint 簡報</vt:lpstr>
      <vt:lpstr>PowerPoint 簡報</vt:lpstr>
      <vt:lpstr>歡迎教友選擇          用教區提供的不同渠道表達意思  鼓勵團體採用          各自行之有效，或適切的模式(與共議精神的原則相呼應) 進行諮詢  歡迎團體採用         世界主教代表會議文件提及的「靈修交談法」進行諮詢 </vt:lpstr>
      <vt:lpstr>PowerPoint 簡報</vt:lpstr>
      <vt:lpstr>教會的存在是為傳揚福音：     - 我們不可以自我為中心。     - 我們的使命是在整個人類大家庭見證天主的愛。  這共議的過程有一嶄新的傳教幅度：     - 她旨在促使教會更好的見證福音，特別為那些在靈性上、社會上、經         濟上、政治上、地理上或在存在上處於邊緣的人。     - 共議精神，作為服務天國臨現的酵母，是教會之所以能更忠信地滿全        她在世界傳揚福音的使命的路徑。       屬於「使命」元素的核心主題：      共負責任地履行使命 、在教會與社會中的交談、與其他的基督教宗派</vt:lpstr>
      <vt:lpstr>瑪9:35-37  35. 耶穌周遊各城各村，在他們的會堂內施教，宣講天國的福音，治         好一切疾病，一切災殃。 36. 他一見到群眾，就對他們動了慈心，因為他們困苦流離，像沒        有牧人的羊。 37. 於是對自己的門徒說：「莊稼固多，工人卻少。」 </vt:lpstr>
      <vt:lpstr>路 10:1-9  1. 此後，主另外選定了七十二人，派遣他們兩個兩個地在他前面，到他     自己將要去的各城各地去。 2. 他對他們說：「莊稼多而工人少，所以你們應當求莊稼旳主人，派遣     工人來，收割他的莊稼。」 3. 你們去罷！看，我派遣你們猶如羔羊往狼群中。 4. 你們不要帶錢囊，不要帶口袋，也不要帶鞋；路上也不要向人請安。 5. 不論進了那一家，先說：願這一家平安！ 6. 那裏如有和平之子，你們的和平就要停留在他身上；否則，仍歸於你們。 7. 你們要住在那一家，吃喝他們所供給的，因為工人自當有他的工資；     你們不可從這一家挪到那一家。 8. 不論進了那座城，人若接納你們，給你們擺上什麼，你們就吃什麼。 9. 要醫治城中的病人，並給他們說：天主的國已經臨近你們了。</vt:lpstr>
      <vt:lpstr>PowerPoint 簡報</vt:lpstr>
      <vt:lpstr>PowerPoint 簡報</vt:lpstr>
      <vt:lpstr>歡迎教友選擇          用教區提供的不同渠道表達意思  鼓勵團體採用          各自行之有效，或適切的模式(與共議精神的原則相呼應) 進行諮詢  歡迎團體採用         世界主教代表會議文件提及的「靈修交談法」進行諮詢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Dott. Thierry Bonaventura</dc:title>
  <dc:creator>Filippo Andreacchio</dc:creator>
  <cp:lastModifiedBy>Owner</cp:lastModifiedBy>
  <cp:revision>147</cp:revision>
  <dcterms:created xsi:type="dcterms:W3CDTF">2021-10-03T17:45:37Z</dcterms:created>
  <dcterms:modified xsi:type="dcterms:W3CDTF">2022-01-10T02:34:48Z</dcterms:modified>
</cp:coreProperties>
</file>